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sldIdLst>
    <p:sldId id="553" r:id="rId3"/>
    <p:sldId id="586" r:id="rId5"/>
    <p:sldId id="587" r:id="rId6"/>
    <p:sldId id="558" r:id="rId7"/>
    <p:sldId id="560" r:id="rId8"/>
    <p:sldId id="561" r:id="rId9"/>
    <p:sldId id="562" r:id="rId10"/>
    <p:sldId id="564" r:id="rId11"/>
    <p:sldId id="565" r:id="rId12"/>
    <p:sldId id="566" r:id="rId13"/>
    <p:sldId id="567" r:id="rId14"/>
    <p:sldId id="588" r:id="rId15"/>
    <p:sldId id="573" r:id="rId16"/>
    <p:sldId id="574" r:id="rId17"/>
    <p:sldId id="589" r:id="rId18"/>
    <p:sldId id="579" r:id="rId19"/>
    <p:sldId id="580" r:id="rId20"/>
    <p:sldId id="581" r:id="rId21"/>
    <p:sldId id="590" r:id="rId22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4EA"/>
    <a:srgbClr val="F5EAD8"/>
    <a:srgbClr val="004A95"/>
    <a:srgbClr val="FFFFFF"/>
    <a:srgbClr val="F7FCFF"/>
    <a:srgbClr val="E3EEC6"/>
    <a:srgbClr val="E2F6FF"/>
    <a:srgbClr val="F5EBDC"/>
    <a:srgbClr val="F5ECDE"/>
    <a:srgbClr val="BE9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0" autoAdjust="0"/>
  </p:normalViewPr>
  <p:slideViewPr>
    <p:cSldViewPr>
      <p:cViewPr>
        <p:scale>
          <a:sx n="75" d="100"/>
          <a:sy n="75" d="100"/>
        </p:scale>
        <p:origin x="1770" y="12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6" Type="http://schemas.openxmlformats.org/officeDocument/2006/relationships/tags" Target="tags/tag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44330-D65E-433C-A90B-DC730FD55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44330-D65E-433C-A90B-DC730FD55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44330-D65E-433C-A90B-DC730FD55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44330-D65E-433C-A90B-DC730FD55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44330-D65E-433C-A90B-DC730FD55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844330-D65E-433C-A90B-DC730FD555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0800000">
            <a:off x="0" y="1600764"/>
            <a:ext cx="9144000" cy="3533209"/>
          </a:xfrm>
          <a:custGeom>
            <a:avLst/>
            <a:gdLst>
              <a:gd name="connsiteX0" fmla="*/ 0 w 9144000"/>
              <a:gd name="connsiteY0" fmla="*/ 0 h 4095750"/>
              <a:gd name="connsiteX1" fmla="*/ 9144000 w 9144000"/>
              <a:gd name="connsiteY1" fmla="*/ 0 h 4095750"/>
              <a:gd name="connsiteX2" fmla="*/ 9144000 w 9144000"/>
              <a:gd name="connsiteY2" fmla="*/ 4095750 h 4095750"/>
              <a:gd name="connsiteX3" fmla="*/ 0 w 9144000"/>
              <a:gd name="connsiteY3" fmla="*/ 4095750 h 4095750"/>
              <a:gd name="connsiteX4" fmla="*/ 0 w 9144000"/>
              <a:gd name="connsiteY4" fmla="*/ 0 h 4095750"/>
              <a:gd name="connsiteX0-1" fmla="*/ 0 w 9144000"/>
              <a:gd name="connsiteY0-2" fmla="*/ 0 h 4095750"/>
              <a:gd name="connsiteX1-3" fmla="*/ 9144000 w 9144000"/>
              <a:gd name="connsiteY1-4" fmla="*/ 0 h 4095750"/>
              <a:gd name="connsiteX2-5" fmla="*/ 9144000 w 9144000"/>
              <a:gd name="connsiteY2-6" fmla="*/ 4095750 h 4095750"/>
              <a:gd name="connsiteX3-7" fmla="*/ 0 w 9144000"/>
              <a:gd name="connsiteY3-8" fmla="*/ 4095750 h 4095750"/>
              <a:gd name="connsiteX4-9" fmla="*/ 0 w 9144000"/>
              <a:gd name="connsiteY4-10" fmla="*/ 0 h 4095750"/>
              <a:gd name="connsiteX0-11" fmla="*/ 0 w 9144000"/>
              <a:gd name="connsiteY0-12" fmla="*/ 0 h 4095750"/>
              <a:gd name="connsiteX1-13" fmla="*/ 9144000 w 9144000"/>
              <a:gd name="connsiteY1-14" fmla="*/ 0 h 4095750"/>
              <a:gd name="connsiteX2-15" fmla="*/ 9144000 w 9144000"/>
              <a:gd name="connsiteY2-16" fmla="*/ 4095750 h 4095750"/>
              <a:gd name="connsiteX3-17" fmla="*/ 0 w 9144000"/>
              <a:gd name="connsiteY3-18" fmla="*/ 4095750 h 4095750"/>
              <a:gd name="connsiteX4-19" fmla="*/ 0 w 9144000"/>
              <a:gd name="connsiteY4-20" fmla="*/ 0 h 4095750"/>
              <a:gd name="connsiteX0-21" fmla="*/ 0 w 9144000"/>
              <a:gd name="connsiteY0-22" fmla="*/ 0 h 4095750"/>
              <a:gd name="connsiteX1-23" fmla="*/ 9144000 w 9144000"/>
              <a:gd name="connsiteY1-24" fmla="*/ 0 h 4095750"/>
              <a:gd name="connsiteX2-25" fmla="*/ 9144000 w 9144000"/>
              <a:gd name="connsiteY2-26" fmla="*/ 4095750 h 4095750"/>
              <a:gd name="connsiteX3-27" fmla="*/ 0 w 9144000"/>
              <a:gd name="connsiteY3-28" fmla="*/ 4095750 h 4095750"/>
              <a:gd name="connsiteX4-29" fmla="*/ 0 w 9144000"/>
              <a:gd name="connsiteY4-30" fmla="*/ 0 h 4095750"/>
              <a:gd name="connsiteX0-31" fmla="*/ 0 w 9144000"/>
              <a:gd name="connsiteY0-32" fmla="*/ 0 h 4095750"/>
              <a:gd name="connsiteX1-33" fmla="*/ 9144000 w 9144000"/>
              <a:gd name="connsiteY1-34" fmla="*/ 0 h 4095750"/>
              <a:gd name="connsiteX2-35" fmla="*/ 9144000 w 9144000"/>
              <a:gd name="connsiteY2-36" fmla="*/ 4095750 h 4095750"/>
              <a:gd name="connsiteX3-37" fmla="*/ 0 w 9144000"/>
              <a:gd name="connsiteY3-38" fmla="*/ 4095750 h 4095750"/>
              <a:gd name="connsiteX4-39" fmla="*/ 0 w 9144000"/>
              <a:gd name="connsiteY4-40" fmla="*/ 0 h 4095750"/>
              <a:gd name="connsiteX0-41" fmla="*/ 0 w 9144000"/>
              <a:gd name="connsiteY0-42" fmla="*/ 0 h 4095750"/>
              <a:gd name="connsiteX1-43" fmla="*/ 9144000 w 9144000"/>
              <a:gd name="connsiteY1-44" fmla="*/ 0 h 4095750"/>
              <a:gd name="connsiteX2-45" fmla="*/ 9144000 w 9144000"/>
              <a:gd name="connsiteY2-46" fmla="*/ 4095750 h 4095750"/>
              <a:gd name="connsiteX3-47" fmla="*/ 0 w 9144000"/>
              <a:gd name="connsiteY3-48" fmla="*/ 4095750 h 4095750"/>
              <a:gd name="connsiteX4-49" fmla="*/ 0 w 9144000"/>
              <a:gd name="connsiteY4-50" fmla="*/ 0 h 4095750"/>
              <a:gd name="connsiteX0-51" fmla="*/ 0 w 9144000"/>
              <a:gd name="connsiteY0-52" fmla="*/ 0 h 4095750"/>
              <a:gd name="connsiteX1-53" fmla="*/ 9144000 w 9144000"/>
              <a:gd name="connsiteY1-54" fmla="*/ 0 h 4095750"/>
              <a:gd name="connsiteX2-55" fmla="*/ 9144000 w 9144000"/>
              <a:gd name="connsiteY2-56" fmla="*/ 4095750 h 4095750"/>
              <a:gd name="connsiteX3-57" fmla="*/ 0 w 9144000"/>
              <a:gd name="connsiteY3-58" fmla="*/ 4095750 h 4095750"/>
              <a:gd name="connsiteX4-59" fmla="*/ 0 w 9144000"/>
              <a:gd name="connsiteY4-60" fmla="*/ 0 h 4095750"/>
              <a:gd name="connsiteX0-61" fmla="*/ 0 w 9144000"/>
              <a:gd name="connsiteY0-62" fmla="*/ 0 h 4095750"/>
              <a:gd name="connsiteX1-63" fmla="*/ 9144000 w 9144000"/>
              <a:gd name="connsiteY1-64" fmla="*/ 0 h 4095750"/>
              <a:gd name="connsiteX2-65" fmla="*/ 9144000 w 9144000"/>
              <a:gd name="connsiteY2-66" fmla="*/ 4095750 h 4095750"/>
              <a:gd name="connsiteX3-67" fmla="*/ 0 w 9144000"/>
              <a:gd name="connsiteY3-68" fmla="*/ 4095750 h 4095750"/>
              <a:gd name="connsiteX4-69" fmla="*/ 0 w 9144000"/>
              <a:gd name="connsiteY4-7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4095750">
                <a:moveTo>
                  <a:pt x="0" y="0"/>
                </a:moveTo>
                <a:lnTo>
                  <a:pt x="9144000" y="0"/>
                </a:lnTo>
                <a:lnTo>
                  <a:pt x="9144000" y="4095750"/>
                </a:lnTo>
                <a:cubicBezTo>
                  <a:pt x="6810375" y="2392427"/>
                  <a:pt x="2695575" y="2469104"/>
                  <a:pt x="0" y="4095750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1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90550" y="597926"/>
            <a:ext cx="79629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54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专题民主生</a:t>
            </a:r>
            <a:r>
              <a:rPr lang="zh-CN" altLang="en-US" sz="5400" b="1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活</a:t>
            </a:r>
            <a:r>
              <a:rPr lang="zh-CN" altLang="en-US" sz="5400" b="1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会检</a:t>
            </a:r>
            <a:r>
              <a:rPr lang="zh-CN" altLang="en-US" sz="54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视剖析</a:t>
            </a:r>
            <a:endParaRPr lang="zh-CN" altLang="en-US" sz="5400" b="1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Alibaba PuHuiTi" pitchFamily="18" charset="-122"/>
              <a:sym typeface="字魂160号-檀宋" panose="00000500000000000000" pitchFamily="2" charset="-122"/>
            </a:endParaRPr>
          </a:p>
        </p:txBody>
      </p:sp>
      <p:sp>
        <p:nvSpPr>
          <p:cNvPr id="33" name="矩形 8"/>
          <p:cNvSpPr/>
          <p:nvPr/>
        </p:nvSpPr>
        <p:spPr>
          <a:xfrm rot="10800000">
            <a:off x="0" y="1619816"/>
            <a:ext cx="9144000" cy="3533209"/>
          </a:xfrm>
          <a:custGeom>
            <a:avLst/>
            <a:gdLst>
              <a:gd name="connsiteX0" fmla="*/ 0 w 9144000"/>
              <a:gd name="connsiteY0" fmla="*/ 0 h 4095750"/>
              <a:gd name="connsiteX1" fmla="*/ 9144000 w 9144000"/>
              <a:gd name="connsiteY1" fmla="*/ 0 h 4095750"/>
              <a:gd name="connsiteX2" fmla="*/ 9144000 w 9144000"/>
              <a:gd name="connsiteY2" fmla="*/ 4095750 h 4095750"/>
              <a:gd name="connsiteX3" fmla="*/ 0 w 9144000"/>
              <a:gd name="connsiteY3" fmla="*/ 4095750 h 4095750"/>
              <a:gd name="connsiteX4" fmla="*/ 0 w 9144000"/>
              <a:gd name="connsiteY4" fmla="*/ 0 h 4095750"/>
              <a:gd name="connsiteX0-1" fmla="*/ 0 w 9144000"/>
              <a:gd name="connsiteY0-2" fmla="*/ 0 h 4095750"/>
              <a:gd name="connsiteX1-3" fmla="*/ 9144000 w 9144000"/>
              <a:gd name="connsiteY1-4" fmla="*/ 0 h 4095750"/>
              <a:gd name="connsiteX2-5" fmla="*/ 9144000 w 9144000"/>
              <a:gd name="connsiteY2-6" fmla="*/ 4095750 h 4095750"/>
              <a:gd name="connsiteX3-7" fmla="*/ 0 w 9144000"/>
              <a:gd name="connsiteY3-8" fmla="*/ 4095750 h 4095750"/>
              <a:gd name="connsiteX4-9" fmla="*/ 0 w 9144000"/>
              <a:gd name="connsiteY4-10" fmla="*/ 0 h 4095750"/>
              <a:gd name="connsiteX0-11" fmla="*/ 0 w 9144000"/>
              <a:gd name="connsiteY0-12" fmla="*/ 0 h 4095750"/>
              <a:gd name="connsiteX1-13" fmla="*/ 9144000 w 9144000"/>
              <a:gd name="connsiteY1-14" fmla="*/ 0 h 4095750"/>
              <a:gd name="connsiteX2-15" fmla="*/ 9144000 w 9144000"/>
              <a:gd name="connsiteY2-16" fmla="*/ 4095750 h 4095750"/>
              <a:gd name="connsiteX3-17" fmla="*/ 0 w 9144000"/>
              <a:gd name="connsiteY3-18" fmla="*/ 4095750 h 4095750"/>
              <a:gd name="connsiteX4-19" fmla="*/ 0 w 9144000"/>
              <a:gd name="connsiteY4-20" fmla="*/ 0 h 4095750"/>
              <a:gd name="connsiteX0-21" fmla="*/ 0 w 9144000"/>
              <a:gd name="connsiteY0-22" fmla="*/ 0 h 4095750"/>
              <a:gd name="connsiteX1-23" fmla="*/ 9144000 w 9144000"/>
              <a:gd name="connsiteY1-24" fmla="*/ 0 h 4095750"/>
              <a:gd name="connsiteX2-25" fmla="*/ 9144000 w 9144000"/>
              <a:gd name="connsiteY2-26" fmla="*/ 4095750 h 4095750"/>
              <a:gd name="connsiteX3-27" fmla="*/ 0 w 9144000"/>
              <a:gd name="connsiteY3-28" fmla="*/ 4095750 h 4095750"/>
              <a:gd name="connsiteX4-29" fmla="*/ 0 w 9144000"/>
              <a:gd name="connsiteY4-30" fmla="*/ 0 h 4095750"/>
              <a:gd name="connsiteX0-31" fmla="*/ 0 w 9144000"/>
              <a:gd name="connsiteY0-32" fmla="*/ 0 h 4095750"/>
              <a:gd name="connsiteX1-33" fmla="*/ 9144000 w 9144000"/>
              <a:gd name="connsiteY1-34" fmla="*/ 0 h 4095750"/>
              <a:gd name="connsiteX2-35" fmla="*/ 9144000 w 9144000"/>
              <a:gd name="connsiteY2-36" fmla="*/ 4095750 h 4095750"/>
              <a:gd name="connsiteX3-37" fmla="*/ 0 w 9144000"/>
              <a:gd name="connsiteY3-38" fmla="*/ 4095750 h 4095750"/>
              <a:gd name="connsiteX4-39" fmla="*/ 0 w 9144000"/>
              <a:gd name="connsiteY4-40" fmla="*/ 0 h 4095750"/>
              <a:gd name="connsiteX0-41" fmla="*/ 0 w 9144000"/>
              <a:gd name="connsiteY0-42" fmla="*/ 0 h 4095750"/>
              <a:gd name="connsiteX1-43" fmla="*/ 9144000 w 9144000"/>
              <a:gd name="connsiteY1-44" fmla="*/ 0 h 4095750"/>
              <a:gd name="connsiteX2-45" fmla="*/ 9144000 w 9144000"/>
              <a:gd name="connsiteY2-46" fmla="*/ 4095750 h 4095750"/>
              <a:gd name="connsiteX3-47" fmla="*/ 0 w 9144000"/>
              <a:gd name="connsiteY3-48" fmla="*/ 4095750 h 4095750"/>
              <a:gd name="connsiteX4-49" fmla="*/ 0 w 9144000"/>
              <a:gd name="connsiteY4-50" fmla="*/ 0 h 4095750"/>
              <a:gd name="connsiteX0-51" fmla="*/ 0 w 9144000"/>
              <a:gd name="connsiteY0-52" fmla="*/ 0 h 4095750"/>
              <a:gd name="connsiteX1-53" fmla="*/ 9144000 w 9144000"/>
              <a:gd name="connsiteY1-54" fmla="*/ 0 h 4095750"/>
              <a:gd name="connsiteX2-55" fmla="*/ 9144000 w 9144000"/>
              <a:gd name="connsiteY2-56" fmla="*/ 4095750 h 4095750"/>
              <a:gd name="connsiteX3-57" fmla="*/ 0 w 9144000"/>
              <a:gd name="connsiteY3-58" fmla="*/ 4095750 h 4095750"/>
              <a:gd name="connsiteX4-59" fmla="*/ 0 w 9144000"/>
              <a:gd name="connsiteY4-60" fmla="*/ 0 h 4095750"/>
              <a:gd name="connsiteX0-61" fmla="*/ 0 w 9144000"/>
              <a:gd name="connsiteY0-62" fmla="*/ 0 h 4095750"/>
              <a:gd name="connsiteX1-63" fmla="*/ 9144000 w 9144000"/>
              <a:gd name="connsiteY1-64" fmla="*/ 0 h 4095750"/>
              <a:gd name="connsiteX2-65" fmla="*/ 9144000 w 9144000"/>
              <a:gd name="connsiteY2-66" fmla="*/ 4095750 h 4095750"/>
              <a:gd name="connsiteX3-67" fmla="*/ 0 w 9144000"/>
              <a:gd name="connsiteY3-68" fmla="*/ 4095750 h 4095750"/>
              <a:gd name="connsiteX4-69" fmla="*/ 0 w 9144000"/>
              <a:gd name="connsiteY4-7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4095750">
                <a:moveTo>
                  <a:pt x="0" y="0"/>
                </a:moveTo>
                <a:lnTo>
                  <a:pt x="9144000" y="0"/>
                </a:lnTo>
                <a:lnTo>
                  <a:pt x="9144000" y="4095750"/>
                </a:lnTo>
                <a:cubicBezTo>
                  <a:pt x="6810375" y="2392427"/>
                  <a:pt x="2695575" y="2469104"/>
                  <a:pt x="0" y="4095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 rot="5400000">
            <a:off x="304800" y="-304800"/>
            <a:ext cx="838200" cy="1447800"/>
          </a:xfrm>
          <a:custGeom>
            <a:avLst/>
            <a:gdLst>
              <a:gd name="connsiteX0" fmla="*/ 0 w 838200"/>
              <a:gd name="connsiteY0" fmla="*/ 1447800 h 1447800"/>
              <a:gd name="connsiteX1" fmla="*/ 0 w 838200"/>
              <a:gd name="connsiteY1" fmla="*/ 0 h 1447800"/>
              <a:gd name="connsiteX2" fmla="*/ 838200 w 838200"/>
              <a:gd name="connsiteY2" fmla="*/ 1447800 h 1447800"/>
              <a:gd name="connsiteX3" fmla="*/ 0 w 838200"/>
              <a:gd name="connsiteY3" fmla="*/ 1447800 h 1447800"/>
              <a:gd name="connsiteX0-1" fmla="*/ 0 w 838200"/>
              <a:gd name="connsiteY0-2" fmla="*/ 1447800 h 1447800"/>
              <a:gd name="connsiteX1-3" fmla="*/ 0 w 838200"/>
              <a:gd name="connsiteY1-4" fmla="*/ 0 h 1447800"/>
              <a:gd name="connsiteX2-5" fmla="*/ 838200 w 838200"/>
              <a:gd name="connsiteY2-6" fmla="*/ 1447800 h 1447800"/>
              <a:gd name="connsiteX3-7" fmla="*/ 0 w 838200"/>
              <a:gd name="connsiteY3-8" fmla="*/ 1447800 h 1447800"/>
              <a:gd name="connsiteX0-9" fmla="*/ 0 w 838200"/>
              <a:gd name="connsiteY0-10" fmla="*/ 1447800 h 1447800"/>
              <a:gd name="connsiteX1-11" fmla="*/ 0 w 838200"/>
              <a:gd name="connsiteY1-12" fmla="*/ 0 h 1447800"/>
              <a:gd name="connsiteX2-13" fmla="*/ 838200 w 838200"/>
              <a:gd name="connsiteY2-14" fmla="*/ 1447800 h 1447800"/>
              <a:gd name="connsiteX3-15" fmla="*/ 0 w 838200"/>
              <a:gd name="connsiteY3-16" fmla="*/ 1447800 h 1447800"/>
              <a:gd name="connsiteX0-17" fmla="*/ 0 w 838200"/>
              <a:gd name="connsiteY0-18" fmla="*/ 1447800 h 1447800"/>
              <a:gd name="connsiteX1-19" fmla="*/ 0 w 838200"/>
              <a:gd name="connsiteY1-20" fmla="*/ 0 h 1447800"/>
              <a:gd name="connsiteX2-21" fmla="*/ 838200 w 838200"/>
              <a:gd name="connsiteY2-22" fmla="*/ 1447800 h 1447800"/>
              <a:gd name="connsiteX3-23" fmla="*/ 0 w 838200"/>
              <a:gd name="connsiteY3-24" fmla="*/ 1447800 h 1447800"/>
              <a:gd name="connsiteX0-25" fmla="*/ 0 w 838200"/>
              <a:gd name="connsiteY0-26" fmla="*/ 1447800 h 1447800"/>
              <a:gd name="connsiteX1-27" fmla="*/ 0 w 838200"/>
              <a:gd name="connsiteY1-28" fmla="*/ 0 h 1447800"/>
              <a:gd name="connsiteX2-29" fmla="*/ 838200 w 838200"/>
              <a:gd name="connsiteY2-30" fmla="*/ 1447800 h 1447800"/>
              <a:gd name="connsiteX3-31" fmla="*/ 0 w 838200"/>
              <a:gd name="connsiteY3-32" fmla="*/ 1447800 h 1447800"/>
              <a:gd name="connsiteX0-33" fmla="*/ 0 w 838200"/>
              <a:gd name="connsiteY0-34" fmla="*/ 1447800 h 1447800"/>
              <a:gd name="connsiteX1-35" fmla="*/ 0 w 838200"/>
              <a:gd name="connsiteY1-36" fmla="*/ 0 h 1447800"/>
              <a:gd name="connsiteX2-37" fmla="*/ 838200 w 838200"/>
              <a:gd name="connsiteY2-38" fmla="*/ 1447800 h 1447800"/>
              <a:gd name="connsiteX3-39" fmla="*/ 0 w 838200"/>
              <a:gd name="connsiteY3-40" fmla="*/ 1447800 h 1447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38200" h="1447800">
                <a:moveTo>
                  <a:pt x="0" y="1447800"/>
                </a:moveTo>
                <a:lnTo>
                  <a:pt x="0" y="0"/>
                </a:lnTo>
                <a:cubicBezTo>
                  <a:pt x="130175" y="831850"/>
                  <a:pt x="466725" y="1282700"/>
                  <a:pt x="838200" y="1447800"/>
                </a:cubicBezTo>
                <a:lnTo>
                  <a:pt x="0" y="1447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752600" y="1525013"/>
            <a:ext cx="541404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pc="300" smtClean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不</a:t>
            </a:r>
            <a:r>
              <a:rPr lang="zh-CN" altLang="en-US" b="1" spc="30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忘</a:t>
            </a:r>
            <a:r>
              <a:rPr lang="zh-CN" altLang="en-US" b="1" spc="300" smtClean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初心牢记使命专题</a:t>
            </a:r>
            <a:r>
              <a:rPr lang="zh-CN" altLang="en-US" b="1" spc="3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民主生活会检视剖析</a:t>
            </a:r>
            <a:endParaRPr lang="zh-CN" altLang="en-US" b="1" spc="300" dirty="0">
              <a:solidFill>
                <a:schemeClr val="bg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90800" y="1962150"/>
            <a:ext cx="3733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宣讲</a:t>
            </a:r>
            <a:r>
              <a:rPr lang="zh-CN" altLang="en-US" sz="1600" b="1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人</a:t>
            </a:r>
            <a:r>
              <a:rPr lang="zh-CN" altLang="en-US" sz="1600" b="1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：   </a:t>
            </a:r>
            <a:r>
              <a:rPr lang="zh-CN" altLang="en-US" sz="1600" b="1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时间：</a:t>
            </a:r>
            <a:r>
              <a:rPr lang="en-US" altLang="zh-CN" sz="1600" b="1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20XX.XX</a:t>
            </a:r>
            <a:endParaRPr lang="zh-CN" altLang="en-US" sz="1600" b="1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117592" y="1159861"/>
            <a:ext cx="7035808" cy="86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常是忙于应付日常工作，主观上不愿意下基层，真正深入基层一线了解工作情况少，对基层情况掌握不实不准。工作注重安排布置，轻指导落实和跟踪问效，个别工作满足于完成上级交办任务，在追求质量上要求不高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708160" y="2486261"/>
            <a:ext cx="4216640" cy="1990489"/>
            <a:chOff x="946567" y="2560340"/>
            <a:chExt cx="4216640" cy="1990489"/>
          </a:xfrm>
        </p:grpSpPr>
        <p:sp>
          <p:nvSpPr>
            <p:cNvPr id="7" name="矩形 6"/>
            <p:cNvSpPr/>
            <p:nvPr/>
          </p:nvSpPr>
          <p:spPr>
            <a:xfrm>
              <a:off x="1219200" y="2637081"/>
              <a:ext cx="3777833" cy="599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主要是把更多的精力和时间放在自己的业务工作中去了，与领导谈心谈话交流的</a:t>
              </a: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多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65970" y="3526120"/>
              <a:ext cx="3777833" cy="86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不能</a:t>
              </a:r>
              <a:r>
                <a:rPr lang="zh-CN" altLang="en-US" sz="1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及时掌握他们的思想动态，不能了解他们工作生活中遇到的困难，缺少与群众打成一片的思想和行动。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946567" y="2560340"/>
              <a:ext cx="4216640" cy="76391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946567" y="3484029"/>
              <a:ext cx="4216640" cy="10668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8"/>
          <a:stretch>
            <a:fillRect/>
          </a:stretch>
        </p:blipFill>
        <p:spPr>
          <a:xfrm>
            <a:off x="1295400" y="2494122"/>
            <a:ext cx="2202738" cy="1982627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3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5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914400" y="1504950"/>
            <a:ext cx="7620000" cy="101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能够从自身做起，从点滴做起，把厉行勤俭节约、反对铺张浪费贯彻在实际工作和日常生活</a:t>
            </a:r>
            <a:r>
              <a:rPr lang="zh-CN" alt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中落实</a:t>
            </a:r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到具体行动上。但在廉洁自律、廉洁从政准则，自重自省自警自励，守好底线方面还需要进一步加强。在个别小问题上有所忽视和</a:t>
            </a:r>
            <a:r>
              <a:rPr lang="zh-CN" alt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放松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829300" y="2817813"/>
            <a:ext cx="2476500" cy="944563"/>
            <a:chOff x="4457700" y="3827482"/>
            <a:chExt cx="2476500" cy="944563"/>
          </a:xfrm>
        </p:grpSpPr>
        <p:sp>
          <p:nvSpPr>
            <p:cNvPr id="6" name="内容占位符 2"/>
            <p:cNvSpPr txBox="1"/>
            <p:nvPr/>
          </p:nvSpPr>
          <p:spPr>
            <a:xfrm>
              <a:off x="4457700" y="3827482"/>
              <a:ext cx="2476500" cy="2968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40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从点滴做起</a:t>
              </a:r>
              <a:endParaRPr lang="zh-CN" altLang="en-US" sz="14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内容占位符 2"/>
            <p:cNvSpPr txBox="1"/>
            <p:nvPr/>
          </p:nvSpPr>
          <p:spPr>
            <a:xfrm>
              <a:off x="4457700" y="4475182"/>
              <a:ext cx="2476500" cy="296863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40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廉洁从政准则</a:t>
              </a:r>
              <a:endParaRPr lang="zh-CN" altLang="en-US" sz="14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48000" y="2817813"/>
            <a:ext cx="2476500" cy="973137"/>
            <a:chOff x="4457700" y="2457470"/>
            <a:chExt cx="2476500" cy="973137"/>
          </a:xfrm>
        </p:grpSpPr>
        <p:sp>
          <p:nvSpPr>
            <p:cNvPr id="9" name="内容占位符 2"/>
            <p:cNvSpPr txBox="1"/>
            <p:nvPr/>
          </p:nvSpPr>
          <p:spPr>
            <a:xfrm>
              <a:off x="4457700" y="2457470"/>
              <a:ext cx="2476500" cy="2968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zh-CN" altLang="en-US" sz="140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能够从自身做起</a:t>
              </a:r>
              <a:endParaRPr lang="zh-CN" altLang="en-US" sz="14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0" name="内容占位符 2"/>
            <p:cNvSpPr txBox="1"/>
            <p:nvPr/>
          </p:nvSpPr>
          <p:spPr>
            <a:xfrm>
              <a:off x="4457700" y="3133745"/>
              <a:ext cx="2476500" cy="2968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zh-CN" altLang="en-US" sz="14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1" name="内容占位符 2"/>
            <p:cNvSpPr txBox="1"/>
            <p:nvPr/>
          </p:nvSpPr>
          <p:spPr>
            <a:xfrm>
              <a:off x="4552950" y="3134334"/>
              <a:ext cx="2286000" cy="295275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140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把厉行勤俭节约</a:t>
              </a:r>
              <a:endParaRPr lang="zh-CN" altLang="en-US" sz="14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2803051"/>
            <a:ext cx="1828800" cy="96440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4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0800000">
            <a:off x="0" y="0"/>
            <a:ext cx="9144000" cy="5133973"/>
            <a:chOff x="0" y="0"/>
            <a:chExt cx="9144000" cy="5133973"/>
          </a:xfrm>
        </p:grpSpPr>
        <p:sp>
          <p:nvSpPr>
            <p:cNvPr id="9" name="矩形 8"/>
            <p:cNvSpPr/>
            <p:nvPr/>
          </p:nvSpPr>
          <p:spPr>
            <a:xfrm rot="10800000">
              <a:off x="0" y="1600764"/>
              <a:ext cx="9144000" cy="3533209"/>
            </a:xfrm>
            <a:custGeom>
              <a:avLst/>
              <a:gdLst>
                <a:gd name="connsiteX0" fmla="*/ 0 w 9144000"/>
                <a:gd name="connsiteY0" fmla="*/ 0 h 4095750"/>
                <a:gd name="connsiteX1" fmla="*/ 9144000 w 9144000"/>
                <a:gd name="connsiteY1" fmla="*/ 0 h 4095750"/>
                <a:gd name="connsiteX2" fmla="*/ 9144000 w 9144000"/>
                <a:gd name="connsiteY2" fmla="*/ 4095750 h 4095750"/>
                <a:gd name="connsiteX3" fmla="*/ 0 w 9144000"/>
                <a:gd name="connsiteY3" fmla="*/ 4095750 h 4095750"/>
                <a:gd name="connsiteX4" fmla="*/ 0 w 9144000"/>
                <a:gd name="connsiteY4" fmla="*/ 0 h 4095750"/>
                <a:gd name="connsiteX0-1" fmla="*/ 0 w 9144000"/>
                <a:gd name="connsiteY0-2" fmla="*/ 0 h 4095750"/>
                <a:gd name="connsiteX1-3" fmla="*/ 9144000 w 9144000"/>
                <a:gd name="connsiteY1-4" fmla="*/ 0 h 4095750"/>
                <a:gd name="connsiteX2-5" fmla="*/ 9144000 w 9144000"/>
                <a:gd name="connsiteY2-6" fmla="*/ 4095750 h 4095750"/>
                <a:gd name="connsiteX3-7" fmla="*/ 0 w 9144000"/>
                <a:gd name="connsiteY3-8" fmla="*/ 4095750 h 4095750"/>
                <a:gd name="connsiteX4-9" fmla="*/ 0 w 9144000"/>
                <a:gd name="connsiteY4-10" fmla="*/ 0 h 4095750"/>
                <a:gd name="connsiteX0-11" fmla="*/ 0 w 9144000"/>
                <a:gd name="connsiteY0-12" fmla="*/ 0 h 4095750"/>
                <a:gd name="connsiteX1-13" fmla="*/ 9144000 w 9144000"/>
                <a:gd name="connsiteY1-14" fmla="*/ 0 h 4095750"/>
                <a:gd name="connsiteX2-15" fmla="*/ 9144000 w 9144000"/>
                <a:gd name="connsiteY2-16" fmla="*/ 4095750 h 4095750"/>
                <a:gd name="connsiteX3-17" fmla="*/ 0 w 9144000"/>
                <a:gd name="connsiteY3-18" fmla="*/ 4095750 h 4095750"/>
                <a:gd name="connsiteX4-19" fmla="*/ 0 w 9144000"/>
                <a:gd name="connsiteY4-20" fmla="*/ 0 h 4095750"/>
                <a:gd name="connsiteX0-21" fmla="*/ 0 w 9144000"/>
                <a:gd name="connsiteY0-22" fmla="*/ 0 h 4095750"/>
                <a:gd name="connsiteX1-23" fmla="*/ 9144000 w 9144000"/>
                <a:gd name="connsiteY1-24" fmla="*/ 0 h 4095750"/>
                <a:gd name="connsiteX2-25" fmla="*/ 9144000 w 9144000"/>
                <a:gd name="connsiteY2-26" fmla="*/ 4095750 h 4095750"/>
                <a:gd name="connsiteX3-27" fmla="*/ 0 w 9144000"/>
                <a:gd name="connsiteY3-28" fmla="*/ 4095750 h 4095750"/>
                <a:gd name="connsiteX4-29" fmla="*/ 0 w 9144000"/>
                <a:gd name="connsiteY4-30" fmla="*/ 0 h 4095750"/>
                <a:gd name="connsiteX0-31" fmla="*/ 0 w 9144000"/>
                <a:gd name="connsiteY0-32" fmla="*/ 0 h 4095750"/>
                <a:gd name="connsiteX1-33" fmla="*/ 9144000 w 9144000"/>
                <a:gd name="connsiteY1-34" fmla="*/ 0 h 4095750"/>
                <a:gd name="connsiteX2-35" fmla="*/ 9144000 w 9144000"/>
                <a:gd name="connsiteY2-36" fmla="*/ 4095750 h 4095750"/>
                <a:gd name="connsiteX3-37" fmla="*/ 0 w 9144000"/>
                <a:gd name="connsiteY3-38" fmla="*/ 4095750 h 4095750"/>
                <a:gd name="connsiteX4-39" fmla="*/ 0 w 9144000"/>
                <a:gd name="connsiteY4-40" fmla="*/ 0 h 4095750"/>
                <a:gd name="connsiteX0-41" fmla="*/ 0 w 9144000"/>
                <a:gd name="connsiteY0-42" fmla="*/ 0 h 4095750"/>
                <a:gd name="connsiteX1-43" fmla="*/ 9144000 w 9144000"/>
                <a:gd name="connsiteY1-44" fmla="*/ 0 h 4095750"/>
                <a:gd name="connsiteX2-45" fmla="*/ 9144000 w 9144000"/>
                <a:gd name="connsiteY2-46" fmla="*/ 4095750 h 4095750"/>
                <a:gd name="connsiteX3-47" fmla="*/ 0 w 9144000"/>
                <a:gd name="connsiteY3-48" fmla="*/ 4095750 h 4095750"/>
                <a:gd name="connsiteX4-49" fmla="*/ 0 w 9144000"/>
                <a:gd name="connsiteY4-50" fmla="*/ 0 h 4095750"/>
                <a:gd name="connsiteX0-51" fmla="*/ 0 w 9144000"/>
                <a:gd name="connsiteY0-52" fmla="*/ 0 h 4095750"/>
                <a:gd name="connsiteX1-53" fmla="*/ 9144000 w 9144000"/>
                <a:gd name="connsiteY1-54" fmla="*/ 0 h 4095750"/>
                <a:gd name="connsiteX2-55" fmla="*/ 9144000 w 9144000"/>
                <a:gd name="connsiteY2-56" fmla="*/ 4095750 h 4095750"/>
                <a:gd name="connsiteX3-57" fmla="*/ 0 w 9144000"/>
                <a:gd name="connsiteY3-58" fmla="*/ 4095750 h 4095750"/>
                <a:gd name="connsiteX4-59" fmla="*/ 0 w 9144000"/>
                <a:gd name="connsiteY4-60" fmla="*/ 0 h 4095750"/>
                <a:gd name="connsiteX0-61" fmla="*/ 0 w 9144000"/>
                <a:gd name="connsiteY0-62" fmla="*/ 0 h 4095750"/>
                <a:gd name="connsiteX1-63" fmla="*/ 9144000 w 9144000"/>
                <a:gd name="connsiteY1-64" fmla="*/ 0 h 4095750"/>
                <a:gd name="connsiteX2-65" fmla="*/ 9144000 w 9144000"/>
                <a:gd name="connsiteY2-66" fmla="*/ 4095750 h 4095750"/>
                <a:gd name="connsiteX3-67" fmla="*/ 0 w 9144000"/>
                <a:gd name="connsiteY3-68" fmla="*/ 4095750 h 4095750"/>
                <a:gd name="connsiteX4-69" fmla="*/ 0 w 9144000"/>
                <a:gd name="connsiteY4-70" fmla="*/ 0 h 4095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4095750">
                  <a:moveTo>
                    <a:pt x="0" y="0"/>
                  </a:moveTo>
                  <a:lnTo>
                    <a:pt x="9144000" y="0"/>
                  </a:lnTo>
                  <a:lnTo>
                    <a:pt x="9144000" y="4095750"/>
                  </a:lnTo>
                  <a:cubicBezTo>
                    <a:pt x="6810375" y="2392427"/>
                    <a:pt x="2695575" y="2469104"/>
                    <a:pt x="0" y="4095750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"/>
              <a:srcRect/>
              <a:stretch>
                <a:fillRect t="-2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8"/>
            <p:cNvSpPr/>
            <p:nvPr/>
          </p:nvSpPr>
          <p:spPr>
            <a:xfrm rot="10800000">
              <a:off x="0" y="1600764"/>
              <a:ext cx="9144000" cy="3533209"/>
            </a:xfrm>
            <a:custGeom>
              <a:avLst/>
              <a:gdLst>
                <a:gd name="connsiteX0" fmla="*/ 0 w 9144000"/>
                <a:gd name="connsiteY0" fmla="*/ 0 h 4095750"/>
                <a:gd name="connsiteX1" fmla="*/ 9144000 w 9144000"/>
                <a:gd name="connsiteY1" fmla="*/ 0 h 4095750"/>
                <a:gd name="connsiteX2" fmla="*/ 9144000 w 9144000"/>
                <a:gd name="connsiteY2" fmla="*/ 4095750 h 4095750"/>
                <a:gd name="connsiteX3" fmla="*/ 0 w 9144000"/>
                <a:gd name="connsiteY3" fmla="*/ 4095750 h 4095750"/>
                <a:gd name="connsiteX4" fmla="*/ 0 w 9144000"/>
                <a:gd name="connsiteY4" fmla="*/ 0 h 4095750"/>
                <a:gd name="connsiteX0-1" fmla="*/ 0 w 9144000"/>
                <a:gd name="connsiteY0-2" fmla="*/ 0 h 4095750"/>
                <a:gd name="connsiteX1-3" fmla="*/ 9144000 w 9144000"/>
                <a:gd name="connsiteY1-4" fmla="*/ 0 h 4095750"/>
                <a:gd name="connsiteX2-5" fmla="*/ 9144000 w 9144000"/>
                <a:gd name="connsiteY2-6" fmla="*/ 4095750 h 4095750"/>
                <a:gd name="connsiteX3-7" fmla="*/ 0 w 9144000"/>
                <a:gd name="connsiteY3-8" fmla="*/ 4095750 h 4095750"/>
                <a:gd name="connsiteX4-9" fmla="*/ 0 w 9144000"/>
                <a:gd name="connsiteY4-10" fmla="*/ 0 h 4095750"/>
                <a:gd name="connsiteX0-11" fmla="*/ 0 w 9144000"/>
                <a:gd name="connsiteY0-12" fmla="*/ 0 h 4095750"/>
                <a:gd name="connsiteX1-13" fmla="*/ 9144000 w 9144000"/>
                <a:gd name="connsiteY1-14" fmla="*/ 0 h 4095750"/>
                <a:gd name="connsiteX2-15" fmla="*/ 9144000 w 9144000"/>
                <a:gd name="connsiteY2-16" fmla="*/ 4095750 h 4095750"/>
                <a:gd name="connsiteX3-17" fmla="*/ 0 w 9144000"/>
                <a:gd name="connsiteY3-18" fmla="*/ 4095750 h 4095750"/>
                <a:gd name="connsiteX4-19" fmla="*/ 0 w 9144000"/>
                <a:gd name="connsiteY4-20" fmla="*/ 0 h 4095750"/>
                <a:gd name="connsiteX0-21" fmla="*/ 0 w 9144000"/>
                <a:gd name="connsiteY0-22" fmla="*/ 0 h 4095750"/>
                <a:gd name="connsiteX1-23" fmla="*/ 9144000 w 9144000"/>
                <a:gd name="connsiteY1-24" fmla="*/ 0 h 4095750"/>
                <a:gd name="connsiteX2-25" fmla="*/ 9144000 w 9144000"/>
                <a:gd name="connsiteY2-26" fmla="*/ 4095750 h 4095750"/>
                <a:gd name="connsiteX3-27" fmla="*/ 0 w 9144000"/>
                <a:gd name="connsiteY3-28" fmla="*/ 4095750 h 4095750"/>
                <a:gd name="connsiteX4-29" fmla="*/ 0 w 9144000"/>
                <a:gd name="connsiteY4-30" fmla="*/ 0 h 4095750"/>
                <a:gd name="connsiteX0-31" fmla="*/ 0 w 9144000"/>
                <a:gd name="connsiteY0-32" fmla="*/ 0 h 4095750"/>
                <a:gd name="connsiteX1-33" fmla="*/ 9144000 w 9144000"/>
                <a:gd name="connsiteY1-34" fmla="*/ 0 h 4095750"/>
                <a:gd name="connsiteX2-35" fmla="*/ 9144000 w 9144000"/>
                <a:gd name="connsiteY2-36" fmla="*/ 4095750 h 4095750"/>
                <a:gd name="connsiteX3-37" fmla="*/ 0 w 9144000"/>
                <a:gd name="connsiteY3-38" fmla="*/ 4095750 h 4095750"/>
                <a:gd name="connsiteX4-39" fmla="*/ 0 w 9144000"/>
                <a:gd name="connsiteY4-40" fmla="*/ 0 h 4095750"/>
                <a:gd name="connsiteX0-41" fmla="*/ 0 w 9144000"/>
                <a:gd name="connsiteY0-42" fmla="*/ 0 h 4095750"/>
                <a:gd name="connsiteX1-43" fmla="*/ 9144000 w 9144000"/>
                <a:gd name="connsiteY1-44" fmla="*/ 0 h 4095750"/>
                <a:gd name="connsiteX2-45" fmla="*/ 9144000 w 9144000"/>
                <a:gd name="connsiteY2-46" fmla="*/ 4095750 h 4095750"/>
                <a:gd name="connsiteX3-47" fmla="*/ 0 w 9144000"/>
                <a:gd name="connsiteY3-48" fmla="*/ 4095750 h 4095750"/>
                <a:gd name="connsiteX4-49" fmla="*/ 0 w 9144000"/>
                <a:gd name="connsiteY4-50" fmla="*/ 0 h 4095750"/>
                <a:gd name="connsiteX0-51" fmla="*/ 0 w 9144000"/>
                <a:gd name="connsiteY0-52" fmla="*/ 0 h 4095750"/>
                <a:gd name="connsiteX1-53" fmla="*/ 9144000 w 9144000"/>
                <a:gd name="connsiteY1-54" fmla="*/ 0 h 4095750"/>
                <a:gd name="connsiteX2-55" fmla="*/ 9144000 w 9144000"/>
                <a:gd name="connsiteY2-56" fmla="*/ 4095750 h 4095750"/>
                <a:gd name="connsiteX3-57" fmla="*/ 0 w 9144000"/>
                <a:gd name="connsiteY3-58" fmla="*/ 4095750 h 4095750"/>
                <a:gd name="connsiteX4-59" fmla="*/ 0 w 9144000"/>
                <a:gd name="connsiteY4-60" fmla="*/ 0 h 4095750"/>
                <a:gd name="connsiteX0-61" fmla="*/ 0 w 9144000"/>
                <a:gd name="connsiteY0-62" fmla="*/ 0 h 4095750"/>
                <a:gd name="connsiteX1-63" fmla="*/ 9144000 w 9144000"/>
                <a:gd name="connsiteY1-64" fmla="*/ 0 h 4095750"/>
                <a:gd name="connsiteX2-65" fmla="*/ 9144000 w 9144000"/>
                <a:gd name="connsiteY2-66" fmla="*/ 4095750 h 4095750"/>
                <a:gd name="connsiteX3-67" fmla="*/ 0 w 9144000"/>
                <a:gd name="connsiteY3-68" fmla="*/ 4095750 h 4095750"/>
                <a:gd name="connsiteX4-69" fmla="*/ 0 w 9144000"/>
                <a:gd name="connsiteY4-70" fmla="*/ 0 h 4095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4095750">
                  <a:moveTo>
                    <a:pt x="0" y="0"/>
                  </a:moveTo>
                  <a:lnTo>
                    <a:pt x="9144000" y="0"/>
                  </a:lnTo>
                  <a:lnTo>
                    <a:pt x="9144000" y="4095750"/>
                  </a:lnTo>
                  <a:cubicBezTo>
                    <a:pt x="6810375" y="2392427"/>
                    <a:pt x="2695575" y="2469104"/>
                    <a:pt x="0" y="40957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1905000" y="3641880"/>
            <a:ext cx="4953001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zh-CN" altLang="en-US" sz="4600" b="1" spc="60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主要的原因分析</a:t>
            </a:r>
            <a:endParaRPr lang="zh-CN" altLang="en-US" sz="4600" b="1" spc="600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11" name="TextBox 48"/>
          <p:cNvSpPr txBox="1"/>
          <p:nvPr/>
        </p:nvSpPr>
        <p:spPr>
          <a:xfrm>
            <a:off x="3124200" y="2632920"/>
            <a:ext cx="2667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zh-CN" altLang="en-US" sz="3200" b="1" spc="60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第二部</a:t>
            </a:r>
            <a:r>
              <a:rPr lang="zh-CN" altLang="en-US" sz="3200" b="1" spc="600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分</a:t>
            </a:r>
            <a:endParaRPr lang="en-US" altLang="zh-CN" sz="3200" b="1" spc="600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276600" y="3197298"/>
            <a:ext cx="2155499" cy="425038"/>
            <a:chOff x="3474149" y="790501"/>
            <a:chExt cx="2155499" cy="425038"/>
          </a:xfrm>
        </p:grpSpPr>
        <p:sp>
          <p:nvSpPr>
            <p:cNvPr id="13" name="五角星 12"/>
            <p:cNvSpPr/>
            <p:nvPr/>
          </p:nvSpPr>
          <p:spPr>
            <a:xfrm>
              <a:off x="4339380" y="790501"/>
              <a:ext cx="425038" cy="42503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>
              <a:off x="4930951" y="846662"/>
              <a:ext cx="312717" cy="312717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五角星 15"/>
            <p:cNvSpPr/>
            <p:nvPr/>
          </p:nvSpPr>
          <p:spPr>
            <a:xfrm>
              <a:off x="3860130" y="846662"/>
              <a:ext cx="312717" cy="312717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五角星 16"/>
            <p:cNvSpPr/>
            <p:nvPr/>
          </p:nvSpPr>
          <p:spPr>
            <a:xfrm>
              <a:off x="3474149" y="893296"/>
              <a:ext cx="219448" cy="21944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5410200" y="893296"/>
              <a:ext cx="219448" cy="21944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657600" y="1428750"/>
            <a:ext cx="2229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自觉不自觉地放松了思想改造，以干代学、以干挤学的问题非常突出。由于政治学习抓得不紧、理论武装抓得不够，便产生了一种想歇一歇的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想法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980264" y="1539072"/>
            <a:ext cx="0" cy="24804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6169298" y="1448621"/>
            <a:ext cx="22295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为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官不为的思想自然地流露出来了，求稳怕乱、不求有功、但求无过的想法充塞着头脑，那种只争朝夕、时不我待的劲头弱化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了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59"/>
          <a:stretch>
            <a:fillRect/>
          </a:stretch>
        </p:blipFill>
        <p:spPr>
          <a:xfrm flipH="1">
            <a:off x="762000" y="1539071"/>
            <a:ext cx="2585285" cy="251624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02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主要的原因分析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0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90600" y="1094679"/>
            <a:ext cx="7162800" cy="101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随着年龄和党龄的增长，认为自己作为一名老党员，能够时刻保持对党的政治纪律、组织纪律、财经纪律的敬畏，严格遵守、不越红线，就是一个合格的共产党员了，没有严格按照“四讲四有”的标准来要求自己，有时会产生纪律松懈、观念淡化的情况</a:t>
            </a:r>
            <a:r>
              <a:rPr lang="zh-CN" altLang="en-US" sz="1400" smtClean="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1936" y="2495550"/>
            <a:ext cx="411966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95000"/>
                    <a:lumOff val="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在观看一些廉政纪律警示片后，发觉这些犯案人员都是从纪律观念淡化、小节不保上开始的，为我敲响了警钟。深刻反思自身，总的来说，出现这些问题，还是没有严格按照一名合格党员的标准来规范自己的生活工作，对自身建设、自身要求有所放松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1139757" y="2363937"/>
            <a:ext cx="38132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47" y="2386837"/>
            <a:ext cx="2346378" cy="156425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02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主要的原因分析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0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0800000">
            <a:off x="0" y="0"/>
            <a:ext cx="9144000" cy="5133973"/>
            <a:chOff x="0" y="0"/>
            <a:chExt cx="9144000" cy="5133973"/>
          </a:xfrm>
        </p:grpSpPr>
        <p:sp>
          <p:nvSpPr>
            <p:cNvPr id="9" name="矩形 8"/>
            <p:cNvSpPr/>
            <p:nvPr/>
          </p:nvSpPr>
          <p:spPr>
            <a:xfrm rot="10800000">
              <a:off x="0" y="1600764"/>
              <a:ext cx="9144000" cy="3533209"/>
            </a:xfrm>
            <a:custGeom>
              <a:avLst/>
              <a:gdLst>
                <a:gd name="connsiteX0" fmla="*/ 0 w 9144000"/>
                <a:gd name="connsiteY0" fmla="*/ 0 h 4095750"/>
                <a:gd name="connsiteX1" fmla="*/ 9144000 w 9144000"/>
                <a:gd name="connsiteY1" fmla="*/ 0 h 4095750"/>
                <a:gd name="connsiteX2" fmla="*/ 9144000 w 9144000"/>
                <a:gd name="connsiteY2" fmla="*/ 4095750 h 4095750"/>
                <a:gd name="connsiteX3" fmla="*/ 0 w 9144000"/>
                <a:gd name="connsiteY3" fmla="*/ 4095750 h 4095750"/>
                <a:gd name="connsiteX4" fmla="*/ 0 w 9144000"/>
                <a:gd name="connsiteY4" fmla="*/ 0 h 4095750"/>
                <a:gd name="connsiteX0-1" fmla="*/ 0 w 9144000"/>
                <a:gd name="connsiteY0-2" fmla="*/ 0 h 4095750"/>
                <a:gd name="connsiteX1-3" fmla="*/ 9144000 w 9144000"/>
                <a:gd name="connsiteY1-4" fmla="*/ 0 h 4095750"/>
                <a:gd name="connsiteX2-5" fmla="*/ 9144000 w 9144000"/>
                <a:gd name="connsiteY2-6" fmla="*/ 4095750 h 4095750"/>
                <a:gd name="connsiteX3-7" fmla="*/ 0 w 9144000"/>
                <a:gd name="connsiteY3-8" fmla="*/ 4095750 h 4095750"/>
                <a:gd name="connsiteX4-9" fmla="*/ 0 w 9144000"/>
                <a:gd name="connsiteY4-10" fmla="*/ 0 h 4095750"/>
                <a:gd name="connsiteX0-11" fmla="*/ 0 w 9144000"/>
                <a:gd name="connsiteY0-12" fmla="*/ 0 h 4095750"/>
                <a:gd name="connsiteX1-13" fmla="*/ 9144000 w 9144000"/>
                <a:gd name="connsiteY1-14" fmla="*/ 0 h 4095750"/>
                <a:gd name="connsiteX2-15" fmla="*/ 9144000 w 9144000"/>
                <a:gd name="connsiteY2-16" fmla="*/ 4095750 h 4095750"/>
                <a:gd name="connsiteX3-17" fmla="*/ 0 w 9144000"/>
                <a:gd name="connsiteY3-18" fmla="*/ 4095750 h 4095750"/>
                <a:gd name="connsiteX4-19" fmla="*/ 0 w 9144000"/>
                <a:gd name="connsiteY4-20" fmla="*/ 0 h 4095750"/>
                <a:gd name="connsiteX0-21" fmla="*/ 0 w 9144000"/>
                <a:gd name="connsiteY0-22" fmla="*/ 0 h 4095750"/>
                <a:gd name="connsiteX1-23" fmla="*/ 9144000 w 9144000"/>
                <a:gd name="connsiteY1-24" fmla="*/ 0 h 4095750"/>
                <a:gd name="connsiteX2-25" fmla="*/ 9144000 w 9144000"/>
                <a:gd name="connsiteY2-26" fmla="*/ 4095750 h 4095750"/>
                <a:gd name="connsiteX3-27" fmla="*/ 0 w 9144000"/>
                <a:gd name="connsiteY3-28" fmla="*/ 4095750 h 4095750"/>
                <a:gd name="connsiteX4-29" fmla="*/ 0 w 9144000"/>
                <a:gd name="connsiteY4-30" fmla="*/ 0 h 4095750"/>
                <a:gd name="connsiteX0-31" fmla="*/ 0 w 9144000"/>
                <a:gd name="connsiteY0-32" fmla="*/ 0 h 4095750"/>
                <a:gd name="connsiteX1-33" fmla="*/ 9144000 w 9144000"/>
                <a:gd name="connsiteY1-34" fmla="*/ 0 h 4095750"/>
                <a:gd name="connsiteX2-35" fmla="*/ 9144000 w 9144000"/>
                <a:gd name="connsiteY2-36" fmla="*/ 4095750 h 4095750"/>
                <a:gd name="connsiteX3-37" fmla="*/ 0 w 9144000"/>
                <a:gd name="connsiteY3-38" fmla="*/ 4095750 h 4095750"/>
                <a:gd name="connsiteX4-39" fmla="*/ 0 w 9144000"/>
                <a:gd name="connsiteY4-40" fmla="*/ 0 h 4095750"/>
                <a:gd name="connsiteX0-41" fmla="*/ 0 w 9144000"/>
                <a:gd name="connsiteY0-42" fmla="*/ 0 h 4095750"/>
                <a:gd name="connsiteX1-43" fmla="*/ 9144000 w 9144000"/>
                <a:gd name="connsiteY1-44" fmla="*/ 0 h 4095750"/>
                <a:gd name="connsiteX2-45" fmla="*/ 9144000 w 9144000"/>
                <a:gd name="connsiteY2-46" fmla="*/ 4095750 h 4095750"/>
                <a:gd name="connsiteX3-47" fmla="*/ 0 w 9144000"/>
                <a:gd name="connsiteY3-48" fmla="*/ 4095750 h 4095750"/>
                <a:gd name="connsiteX4-49" fmla="*/ 0 w 9144000"/>
                <a:gd name="connsiteY4-50" fmla="*/ 0 h 4095750"/>
                <a:gd name="connsiteX0-51" fmla="*/ 0 w 9144000"/>
                <a:gd name="connsiteY0-52" fmla="*/ 0 h 4095750"/>
                <a:gd name="connsiteX1-53" fmla="*/ 9144000 w 9144000"/>
                <a:gd name="connsiteY1-54" fmla="*/ 0 h 4095750"/>
                <a:gd name="connsiteX2-55" fmla="*/ 9144000 w 9144000"/>
                <a:gd name="connsiteY2-56" fmla="*/ 4095750 h 4095750"/>
                <a:gd name="connsiteX3-57" fmla="*/ 0 w 9144000"/>
                <a:gd name="connsiteY3-58" fmla="*/ 4095750 h 4095750"/>
                <a:gd name="connsiteX4-59" fmla="*/ 0 w 9144000"/>
                <a:gd name="connsiteY4-60" fmla="*/ 0 h 4095750"/>
                <a:gd name="connsiteX0-61" fmla="*/ 0 w 9144000"/>
                <a:gd name="connsiteY0-62" fmla="*/ 0 h 4095750"/>
                <a:gd name="connsiteX1-63" fmla="*/ 9144000 w 9144000"/>
                <a:gd name="connsiteY1-64" fmla="*/ 0 h 4095750"/>
                <a:gd name="connsiteX2-65" fmla="*/ 9144000 w 9144000"/>
                <a:gd name="connsiteY2-66" fmla="*/ 4095750 h 4095750"/>
                <a:gd name="connsiteX3-67" fmla="*/ 0 w 9144000"/>
                <a:gd name="connsiteY3-68" fmla="*/ 4095750 h 4095750"/>
                <a:gd name="connsiteX4-69" fmla="*/ 0 w 9144000"/>
                <a:gd name="connsiteY4-70" fmla="*/ 0 h 4095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4095750">
                  <a:moveTo>
                    <a:pt x="0" y="0"/>
                  </a:moveTo>
                  <a:lnTo>
                    <a:pt x="9144000" y="0"/>
                  </a:lnTo>
                  <a:lnTo>
                    <a:pt x="9144000" y="4095750"/>
                  </a:lnTo>
                  <a:cubicBezTo>
                    <a:pt x="6810375" y="2392427"/>
                    <a:pt x="2695575" y="2469104"/>
                    <a:pt x="0" y="4095750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"/>
              <a:srcRect/>
              <a:stretch>
                <a:fillRect t="-2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8"/>
            <p:cNvSpPr/>
            <p:nvPr/>
          </p:nvSpPr>
          <p:spPr>
            <a:xfrm rot="10800000">
              <a:off x="0" y="1600764"/>
              <a:ext cx="9144000" cy="3533209"/>
            </a:xfrm>
            <a:custGeom>
              <a:avLst/>
              <a:gdLst>
                <a:gd name="connsiteX0" fmla="*/ 0 w 9144000"/>
                <a:gd name="connsiteY0" fmla="*/ 0 h 4095750"/>
                <a:gd name="connsiteX1" fmla="*/ 9144000 w 9144000"/>
                <a:gd name="connsiteY1" fmla="*/ 0 h 4095750"/>
                <a:gd name="connsiteX2" fmla="*/ 9144000 w 9144000"/>
                <a:gd name="connsiteY2" fmla="*/ 4095750 h 4095750"/>
                <a:gd name="connsiteX3" fmla="*/ 0 w 9144000"/>
                <a:gd name="connsiteY3" fmla="*/ 4095750 h 4095750"/>
                <a:gd name="connsiteX4" fmla="*/ 0 w 9144000"/>
                <a:gd name="connsiteY4" fmla="*/ 0 h 4095750"/>
                <a:gd name="connsiteX0-1" fmla="*/ 0 w 9144000"/>
                <a:gd name="connsiteY0-2" fmla="*/ 0 h 4095750"/>
                <a:gd name="connsiteX1-3" fmla="*/ 9144000 w 9144000"/>
                <a:gd name="connsiteY1-4" fmla="*/ 0 h 4095750"/>
                <a:gd name="connsiteX2-5" fmla="*/ 9144000 w 9144000"/>
                <a:gd name="connsiteY2-6" fmla="*/ 4095750 h 4095750"/>
                <a:gd name="connsiteX3-7" fmla="*/ 0 w 9144000"/>
                <a:gd name="connsiteY3-8" fmla="*/ 4095750 h 4095750"/>
                <a:gd name="connsiteX4-9" fmla="*/ 0 w 9144000"/>
                <a:gd name="connsiteY4-10" fmla="*/ 0 h 4095750"/>
                <a:gd name="connsiteX0-11" fmla="*/ 0 w 9144000"/>
                <a:gd name="connsiteY0-12" fmla="*/ 0 h 4095750"/>
                <a:gd name="connsiteX1-13" fmla="*/ 9144000 w 9144000"/>
                <a:gd name="connsiteY1-14" fmla="*/ 0 h 4095750"/>
                <a:gd name="connsiteX2-15" fmla="*/ 9144000 w 9144000"/>
                <a:gd name="connsiteY2-16" fmla="*/ 4095750 h 4095750"/>
                <a:gd name="connsiteX3-17" fmla="*/ 0 w 9144000"/>
                <a:gd name="connsiteY3-18" fmla="*/ 4095750 h 4095750"/>
                <a:gd name="connsiteX4-19" fmla="*/ 0 w 9144000"/>
                <a:gd name="connsiteY4-20" fmla="*/ 0 h 4095750"/>
                <a:gd name="connsiteX0-21" fmla="*/ 0 w 9144000"/>
                <a:gd name="connsiteY0-22" fmla="*/ 0 h 4095750"/>
                <a:gd name="connsiteX1-23" fmla="*/ 9144000 w 9144000"/>
                <a:gd name="connsiteY1-24" fmla="*/ 0 h 4095750"/>
                <a:gd name="connsiteX2-25" fmla="*/ 9144000 w 9144000"/>
                <a:gd name="connsiteY2-26" fmla="*/ 4095750 h 4095750"/>
                <a:gd name="connsiteX3-27" fmla="*/ 0 w 9144000"/>
                <a:gd name="connsiteY3-28" fmla="*/ 4095750 h 4095750"/>
                <a:gd name="connsiteX4-29" fmla="*/ 0 w 9144000"/>
                <a:gd name="connsiteY4-30" fmla="*/ 0 h 4095750"/>
                <a:gd name="connsiteX0-31" fmla="*/ 0 w 9144000"/>
                <a:gd name="connsiteY0-32" fmla="*/ 0 h 4095750"/>
                <a:gd name="connsiteX1-33" fmla="*/ 9144000 w 9144000"/>
                <a:gd name="connsiteY1-34" fmla="*/ 0 h 4095750"/>
                <a:gd name="connsiteX2-35" fmla="*/ 9144000 w 9144000"/>
                <a:gd name="connsiteY2-36" fmla="*/ 4095750 h 4095750"/>
                <a:gd name="connsiteX3-37" fmla="*/ 0 w 9144000"/>
                <a:gd name="connsiteY3-38" fmla="*/ 4095750 h 4095750"/>
                <a:gd name="connsiteX4-39" fmla="*/ 0 w 9144000"/>
                <a:gd name="connsiteY4-40" fmla="*/ 0 h 4095750"/>
                <a:gd name="connsiteX0-41" fmla="*/ 0 w 9144000"/>
                <a:gd name="connsiteY0-42" fmla="*/ 0 h 4095750"/>
                <a:gd name="connsiteX1-43" fmla="*/ 9144000 w 9144000"/>
                <a:gd name="connsiteY1-44" fmla="*/ 0 h 4095750"/>
                <a:gd name="connsiteX2-45" fmla="*/ 9144000 w 9144000"/>
                <a:gd name="connsiteY2-46" fmla="*/ 4095750 h 4095750"/>
                <a:gd name="connsiteX3-47" fmla="*/ 0 w 9144000"/>
                <a:gd name="connsiteY3-48" fmla="*/ 4095750 h 4095750"/>
                <a:gd name="connsiteX4-49" fmla="*/ 0 w 9144000"/>
                <a:gd name="connsiteY4-50" fmla="*/ 0 h 4095750"/>
                <a:gd name="connsiteX0-51" fmla="*/ 0 w 9144000"/>
                <a:gd name="connsiteY0-52" fmla="*/ 0 h 4095750"/>
                <a:gd name="connsiteX1-53" fmla="*/ 9144000 w 9144000"/>
                <a:gd name="connsiteY1-54" fmla="*/ 0 h 4095750"/>
                <a:gd name="connsiteX2-55" fmla="*/ 9144000 w 9144000"/>
                <a:gd name="connsiteY2-56" fmla="*/ 4095750 h 4095750"/>
                <a:gd name="connsiteX3-57" fmla="*/ 0 w 9144000"/>
                <a:gd name="connsiteY3-58" fmla="*/ 4095750 h 4095750"/>
                <a:gd name="connsiteX4-59" fmla="*/ 0 w 9144000"/>
                <a:gd name="connsiteY4-60" fmla="*/ 0 h 4095750"/>
                <a:gd name="connsiteX0-61" fmla="*/ 0 w 9144000"/>
                <a:gd name="connsiteY0-62" fmla="*/ 0 h 4095750"/>
                <a:gd name="connsiteX1-63" fmla="*/ 9144000 w 9144000"/>
                <a:gd name="connsiteY1-64" fmla="*/ 0 h 4095750"/>
                <a:gd name="connsiteX2-65" fmla="*/ 9144000 w 9144000"/>
                <a:gd name="connsiteY2-66" fmla="*/ 4095750 h 4095750"/>
                <a:gd name="connsiteX3-67" fmla="*/ 0 w 9144000"/>
                <a:gd name="connsiteY3-68" fmla="*/ 4095750 h 4095750"/>
                <a:gd name="connsiteX4-69" fmla="*/ 0 w 9144000"/>
                <a:gd name="connsiteY4-70" fmla="*/ 0 h 4095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4095750">
                  <a:moveTo>
                    <a:pt x="0" y="0"/>
                  </a:moveTo>
                  <a:lnTo>
                    <a:pt x="9144000" y="0"/>
                  </a:lnTo>
                  <a:lnTo>
                    <a:pt x="9144000" y="4095750"/>
                  </a:lnTo>
                  <a:cubicBezTo>
                    <a:pt x="6810375" y="2392427"/>
                    <a:pt x="2695575" y="2469104"/>
                    <a:pt x="0" y="40957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1905000" y="3641880"/>
            <a:ext cx="4953001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zh-CN" altLang="en-US" sz="4600" b="1" spc="60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整改措施及方向</a:t>
            </a:r>
            <a:endParaRPr lang="zh-CN" altLang="en-US" sz="4600" b="1" spc="600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11" name="TextBox 48"/>
          <p:cNvSpPr txBox="1"/>
          <p:nvPr/>
        </p:nvSpPr>
        <p:spPr>
          <a:xfrm>
            <a:off x="3124200" y="2632920"/>
            <a:ext cx="2667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zh-CN" altLang="en-US" sz="3200" b="1" spc="60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第三部</a:t>
            </a:r>
            <a:r>
              <a:rPr lang="zh-CN" altLang="en-US" sz="3200" b="1" spc="600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分</a:t>
            </a:r>
            <a:endParaRPr lang="en-US" altLang="zh-CN" sz="3200" b="1" spc="600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276600" y="3197298"/>
            <a:ext cx="2155499" cy="425038"/>
            <a:chOff x="3474149" y="790501"/>
            <a:chExt cx="2155499" cy="425038"/>
          </a:xfrm>
        </p:grpSpPr>
        <p:sp>
          <p:nvSpPr>
            <p:cNvPr id="13" name="五角星 12"/>
            <p:cNvSpPr/>
            <p:nvPr/>
          </p:nvSpPr>
          <p:spPr>
            <a:xfrm>
              <a:off x="4339380" y="790501"/>
              <a:ext cx="425038" cy="42503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>
              <a:off x="4930951" y="846662"/>
              <a:ext cx="312717" cy="312717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五角星 15"/>
            <p:cNvSpPr/>
            <p:nvPr/>
          </p:nvSpPr>
          <p:spPr>
            <a:xfrm>
              <a:off x="3860130" y="846662"/>
              <a:ext cx="312717" cy="312717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五角星 16"/>
            <p:cNvSpPr/>
            <p:nvPr/>
          </p:nvSpPr>
          <p:spPr>
            <a:xfrm>
              <a:off x="3474149" y="893296"/>
              <a:ext cx="219448" cy="21944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5410200" y="893296"/>
              <a:ext cx="219448" cy="21944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14400" y="1256340"/>
            <a:ext cx="734060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认真学习领会中央和省委关于改进工作作风、密切联系群众有关意见规定的精神实质和重要意义，对照此次民主生活会查找出的问题，进一步加强自身作风建设。牢固树立全心全意为人民服务的思想，把个人的追求融入党的事业之中，坚持党的事业</a:t>
            </a:r>
            <a:r>
              <a:rPr lang="zh-CN" altLang="en-US" sz="1400" kern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第一</a:t>
            </a:r>
            <a:endParaRPr lang="zh-CN" altLang="en-US" sz="1400" kern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4400" y="2355807"/>
            <a:ext cx="4216640" cy="1709487"/>
            <a:chOff x="946567" y="2560341"/>
            <a:chExt cx="4216640" cy="1709487"/>
          </a:xfrm>
        </p:grpSpPr>
        <p:sp>
          <p:nvSpPr>
            <p:cNvPr id="5" name="矩形 4"/>
            <p:cNvSpPr/>
            <p:nvPr/>
          </p:nvSpPr>
          <p:spPr>
            <a:xfrm>
              <a:off x="1219200" y="2637081"/>
              <a:ext cx="3777833" cy="59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人民</a:t>
              </a:r>
              <a:r>
                <a:rPr lang="zh-CN" altLang="en-US" sz="1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利益至上。正确对待权力、金钱、名利，在生活上艰苦朴素，勤俭节约，不奢侈</a:t>
              </a: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浪费</a:t>
              </a:r>
              <a:endPara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3639090"/>
              <a:ext cx="3777833" cy="59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不</a:t>
              </a:r>
              <a:r>
                <a:rPr lang="zh-CN" altLang="en-US" sz="1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追求享受。在工作上多深入基层，加强对基层的调研指导，多倾听群众</a:t>
              </a: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意见</a:t>
              </a:r>
              <a:endPara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46567" y="2560341"/>
              <a:ext cx="4216640" cy="70747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46567" y="3562350"/>
              <a:ext cx="4216640" cy="70747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4967" y="2391818"/>
            <a:ext cx="2566578" cy="163746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1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03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整改措施及方向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3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70817" y="1504950"/>
            <a:ext cx="30837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深入学习党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的</a:t>
            </a:r>
            <a:r>
              <a:rPr lang="en-US" altLang="zh-CN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XXX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对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全面从严治党提出的新思想新理念新部署，在形势判断上向中央看齐，认真落实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《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准则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》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和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《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条例</a:t>
            </a:r>
            <a:r>
              <a:rPr lang="en-US" altLang="zh-CN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》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。按照“一岗双责”要求，建立完善全面从严治党主体责任清单，明确和细化责任主体、责任内容、工作措施等，经常性开展主体责任落实的自查自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纠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510051" y="1542731"/>
            <a:ext cx="3490949" cy="1016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坚持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严字当头，强化自我监督，加强党内监督，接受社会监督，时刻牢记职责，带头遵纪守法，不辱使命。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206974" y="1615272"/>
            <a:ext cx="0" cy="2328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31"/>
          <a:stretch>
            <a:fillRect/>
          </a:stretch>
        </p:blipFill>
        <p:spPr>
          <a:xfrm flipH="1">
            <a:off x="4572000" y="2652953"/>
            <a:ext cx="3361906" cy="1366597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03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整改措施及方向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0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2"/>
          <p:cNvSpPr txBox="1"/>
          <p:nvPr/>
        </p:nvSpPr>
        <p:spPr>
          <a:xfrm>
            <a:off x="3647749" y="1562512"/>
            <a:ext cx="4679715" cy="1663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对照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党章党规党纪，不断净化自己的思想、校正自己的行为，让纪律成为自律，养成遵规守纪的高度自觉。认真贯彻学习廉洁自律准则和党纪处分条例，要把纪律底线当作不可逾越的警戒线，事物质变的临界点。做到自重、自省、自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警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4" name="TextBox 24"/>
          <p:cNvSpPr txBox="1"/>
          <p:nvPr/>
        </p:nvSpPr>
        <p:spPr>
          <a:xfrm>
            <a:off x="3647748" y="3741677"/>
            <a:ext cx="4679715" cy="69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清清白白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为官，做党性强、讲操守、重品行、廉洁自律的表率，真正做忠诚、干净、担当的党员干部。</a:t>
            </a:r>
            <a:endParaRPr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50485"/>
            <a:ext cx="2066670" cy="3100005"/>
          </a:xfrm>
          <a:prstGeom prst="rect">
            <a:avLst/>
          </a:prstGeom>
        </p:spPr>
      </p:pic>
      <p:sp>
        <p:nvSpPr>
          <p:cNvPr id="6" name="Rounded Rectangle 72"/>
          <p:cNvSpPr/>
          <p:nvPr/>
        </p:nvSpPr>
        <p:spPr>
          <a:xfrm>
            <a:off x="3733800" y="1250485"/>
            <a:ext cx="1926664" cy="31676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 smtClean="0">
                <a:solidFill>
                  <a:srgbClr val="FFFFFF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照</a:t>
            </a:r>
            <a:r>
              <a:rPr lang="zh-CN" altLang="en-US" sz="1600">
                <a:solidFill>
                  <a:srgbClr val="FFFFFF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党章党规党纪</a:t>
            </a:r>
            <a:endParaRPr lang="zh-CN" altLang="en-US" sz="1600" dirty="0">
              <a:solidFill>
                <a:srgbClr val="FFFFFF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7" name="Rounded Rectangle 72"/>
          <p:cNvSpPr/>
          <p:nvPr/>
        </p:nvSpPr>
        <p:spPr>
          <a:xfrm>
            <a:off x="3733800" y="3448325"/>
            <a:ext cx="1926664" cy="3167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FFFF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清清白白为官</a:t>
            </a:r>
            <a:endParaRPr lang="zh-CN" altLang="en-US" sz="1600" dirty="0">
              <a:solidFill>
                <a:srgbClr val="FFFFFF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9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03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整改措施及方向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1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rot="10800000">
            <a:off x="0" y="1600764"/>
            <a:ext cx="9144000" cy="3533209"/>
          </a:xfrm>
          <a:custGeom>
            <a:avLst/>
            <a:gdLst>
              <a:gd name="connsiteX0" fmla="*/ 0 w 9144000"/>
              <a:gd name="connsiteY0" fmla="*/ 0 h 4095750"/>
              <a:gd name="connsiteX1" fmla="*/ 9144000 w 9144000"/>
              <a:gd name="connsiteY1" fmla="*/ 0 h 4095750"/>
              <a:gd name="connsiteX2" fmla="*/ 9144000 w 9144000"/>
              <a:gd name="connsiteY2" fmla="*/ 4095750 h 4095750"/>
              <a:gd name="connsiteX3" fmla="*/ 0 w 9144000"/>
              <a:gd name="connsiteY3" fmla="*/ 4095750 h 4095750"/>
              <a:gd name="connsiteX4" fmla="*/ 0 w 9144000"/>
              <a:gd name="connsiteY4" fmla="*/ 0 h 4095750"/>
              <a:gd name="connsiteX0-1" fmla="*/ 0 w 9144000"/>
              <a:gd name="connsiteY0-2" fmla="*/ 0 h 4095750"/>
              <a:gd name="connsiteX1-3" fmla="*/ 9144000 w 9144000"/>
              <a:gd name="connsiteY1-4" fmla="*/ 0 h 4095750"/>
              <a:gd name="connsiteX2-5" fmla="*/ 9144000 w 9144000"/>
              <a:gd name="connsiteY2-6" fmla="*/ 4095750 h 4095750"/>
              <a:gd name="connsiteX3-7" fmla="*/ 0 w 9144000"/>
              <a:gd name="connsiteY3-8" fmla="*/ 4095750 h 4095750"/>
              <a:gd name="connsiteX4-9" fmla="*/ 0 w 9144000"/>
              <a:gd name="connsiteY4-10" fmla="*/ 0 h 4095750"/>
              <a:gd name="connsiteX0-11" fmla="*/ 0 w 9144000"/>
              <a:gd name="connsiteY0-12" fmla="*/ 0 h 4095750"/>
              <a:gd name="connsiteX1-13" fmla="*/ 9144000 w 9144000"/>
              <a:gd name="connsiteY1-14" fmla="*/ 0 h 4095750"/>
              <a:gd name="connsiteX2-15" fmla="*/ 9144000 w 9144000"/>
              <a:gd name="connsiteY2-16" fmla="*/ 4095750 h 4095750"/>
              <a:gd name="connsiteX3-17" fmla="*/ 0 w 9144000"/>
              <a:gd name="connsiteY3-18" fmla="*/ 4095750 h 4095750"/>
              <a:gd name="connsiteX4-19" fmla="*/ 0 w 9144000"/>
              <a:gd name="connsiteY4-20" fmla="*/ 0 h 4095750"/>
              <a:gd name="connsiteX0-21" fmla="*/ 0 w 9144000"/>
              <a:gd name="connsiteY0-22" fmla="*/ 0 h 4095750"/>
              <a:gd name="connsiteX1-23" fmla="*/ 9144000 w 9144000"/>
              <a:gd name="connsiteY1-24" fmla="*/ 0 h 4095750"/>
              <a:gd name="connsiteX2-25" fmla="*/ 9144000 w 9144000"/>
              <a:gd name="connsiteY2-26" fmla="*/ 4095750 h 4095750"/>
              <a:gd name="connsiteX3-27" fmla="*/ 0 w 9144000"/>
              <a:gd name="connsiteY3-28" fmla="*/ 4095750 h 4095750"/>
              <a:gd name="connsiteX4-29" fmla="*/ 0 w 9144000"/>
              <a:gd name="connsiteY4-30" fmla="*/ 0 h 4095750"/>
              <a:gd name="connsiteX0-31" fmla="*/ 0 w 9144000"/>
              <a:gd name="connsiteY0-32" fmla="*/ 0 h 4095750"/>
              <a:gd name="connsiteX1-33" fmla="*/ 9144000 w 9144000"/>
              <a:gd name="connsiteY1-34" fmla="*/ 0 h 4095750"/>
              <a:gd name="connsiteX2-35" fmla="*/ 9144000 w 9144000"/>
              <a:gd name="connsiteY2-36" fmla="*/ 4095750 h 4095750"/>
              <a:gd name="connsiteX3-37" fmla="*/ 0 w 9144000"/>
              <a:gd name="connsiteY3-38" fmla="*/ 4095750 h 4095750"/>
              <a:gd name="connsiteX4-39" fmla="*/ 0 w 9144000"/>
              <a:gd name="connsiteY4-40" fmla="*/ 0 h 4095750"/>
              <a:gd name="connsiteX0-41" fmla="*/ 0 w 9144000"/>
              <a:gd name="connsiteY0-42" fmla="*/ 0 h 4095750"/>
              <a:gd name="connsiteX1-43" fmla="*/ 9144000 w 9144000"/>
              <a:gd name="connsiteY1-44" fmla="*/ 0 h 4095750"/>
              <a:gd name="connsiteX2-45" fmla="*/ 9144000 w 9144000"/>
              <a:gd name="connsiteY2-46" fmla="*/ 4095750 h 4095750"/>
              <a:gd name="connsiteX3-47" fmla="*/ 0 w 9144000"/>
              <a:gd name="connsiteY3-48" fmla="*/ 4095750 h 4095750"/>
              <a:gd name="connsiteX4-49" fmla="*/ 0 w 9144000"/>
              <a:gd name="connsiteY4-50" fmla="*/ 0 h 4095750"/>
              <a:gd name="connsiteX0-51" fmla="*/ 0 w 9144000"/>
              <a:gd name="connsiteY0-52" fmla="*/ 0 h 4095750"/>
              <a:gd name="connsiteX1-53" fmla="*/ 9144000 w 9144000"/>
              <a:gd name="connsiteY1-54" fmla="*/ 0 h 4095750"/>
              <a:gd name="connsiteX2-55" fmla="*/ 9144000 w 9144000"/>
              <a:gd name="connsiteY2-56" fmla="*/ 4095750 h 4095750"/>
              <a:gd name="connsiteX3-57" fmla="*/ 0 w 9144000"/>
              <a:gd name="connsiteY3-58" fmla="*/ 4095750 h 4095750"/>
              <a:gd name="connsiteX4-59" fmla="*/ 0 w 9144000"/>
              <a:gd name="connsiteY4-60" fmla="*/ 0 h 4095750"/>
              <a:gd name="connsiteX0-61" fmla="*/ 0 w 9144000"/>
              <a:gd name="connsiteY0-62" fmla="*/ 0 h 4095750"/>
              <a:gd name="connsiteX1-63" fmla="*/ 9144000 w 9144000"/>
              <a:gd name="connsiteY1-64" fmla="*/ 0 h 4095750"/>
              <a:gd name="connsiteX2-65" fmla="*/ 9144000 w 9144000"/>
              <a:gd name="connsiteY2-66" fmla="*/ 4095750 h 4095750"/>
              <a:gd name="connsiteX3-67" fmla="*/ 0 w 9144000"/>
              <a:gd name="connsiteY3-68" fmla="*/ 4095750 h 4095750"/>
              <a:gd name="connsiteX4-69" fmla="*/ 0 w 9144000"/>
              <a:gd name="connsiteY4-7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4095750">
                <a:moveTo>
                  <a:pt x="0" y="0"/>
                </a:moveTo>
                <a:lnTo>
                  <a:pt x="9144000" y="0"/>
                </a:lnTo>
                <a:lnTo>
                  <a:pt x="9144000" y="4095750"/>
                </a:lnTo>
                <a:cubicBezTo>
                  <a:pt x="6810375" y="2392427"/>
                  <a:pt x="2695575" y="2469104"/>
                  <a:pt x="0" y="4095750"/>
                </a:cubicBezTo>
                <a:lnTo>
                  <a:pt x="0" y="0"/>
                </a:lnTo>
                <a:close/>
              </a:path>
            </a:pathLst>
          </a:custGeom>
          <a:blipFill dpi="0" rotWithShape="0">
            <a:blip r:embed="rId1"/>
            <a:srcRect/>
            <a:stretch>
              <a:fillRect t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90550" y="597926"/>
            <a:ext cx="79629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54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专题民主生</a:t>
            </a:r>
            <a:r>
              <a:rPr lang="zh-CN" altLang="en-US" sz="5400" b="1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活</a:t>
            </a:r>
            <a:r>
              <a:rPr lang="zh-CN" altLang="en-US" sz="5400" b="1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会检</a:t>
            </a:r>
            <a:r>
              <a:rPr lang="zh-CN" altLang="en-US" sz="54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Alibaba PuHuiTi" pitchFamily="18" charset="-122"/>
                <a:sym typeface="字魂160号-檀宋" panose="00000500000000000000" pitchFamily="2" charset="-122"/>
              </a:rPr>
              <a:t>视剖析</a:t>
            </a:r>
            <a:endParaRPr lang="zh-CN" altLang="en-US" sz="5400" b="1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Alibaba PuHuiTi" pitchFamily="18" charset="-122"/>
              <a:sym typeface="字魂160号-檀宋" panose="00000500000000000000" pitchFamily="2" charset="-122"/>
            </a:endParaRPr>
          </a:p>
        </p:txBody>
      </p:sp>
      <p:sp>
        <p:nvSpPr>
          <p:cNvPr id="33" name="矩形 8"/>
          <p:cNvSpPr/>
          <p:nvPr/>
        </p:nvSpPr>
        <p:spPr>
          <a:xfrm rot="10800000">
            <a:off x="0" y="1619816"/>
            <a:ext cx="9144000" cy="3533209"/>
          </a:xfrm>
          <a:custGeom>
            <a:avLst/>
            <a:gdLst>
              <a:gd name="connsiteX0" fmla="*/ 0 w 9144000"/>
              <a:gd name="connsiteY0" fmla="*/ 0 h 4095750"/>
              <a:gd name="connsiteX1" fmla="*/ 9144000 w 9144000"/>
              <a:gd name="connsiteY1" fmla="*/ 0 h 4095750"/>
              <a:gd name="connsiteX2" fmla="*/ 9144000 w 9144000"/>
              <a:gd name="connsiteY2" fmla="*/ 4095750 h 4095750"/>
              <a:gd name="connsiteX3" fmla="*/ 0 w 9144000"/>
              <a:gd name="connsiteY3" fmla="*/ 4095750 h 4095750"/>
              <a:gd name="connsiteX4" fmla="*/ 0 w 9144000"/>
              <a:gd name="connsiteY4" fmla="*/ 0 h 4095750"/>
              <a:gd name="connsiteX0-1" fmla="*/ 0 w 9144000"/>
              <a:gd name="connsiteY0-2" fmla="*/ 0 h 4095750"/>
              <a:gd name="connsiteX1-3" fmla="*/ 9144000 w 9144000"/>
              <a:gd name="connsiteY1-4" fmla="*/ 0 h 4095750"/>
              <a:gd name="connsiteX2-5" fmla="*/ 9144000 w 9144000"/>
              <a:gd name="connsiteY2-6" fmla="*/ 4095750 h 4095750"/>
              <a:gd name="connsiteX3-7" fmla="*/ 0 w 9144000"/>
              <a:gd name="connsiteY3-8" fmla="*/ 4095750 h 4095750"/>
              <a:gd name="connsiteX4-9" fmla="*/ 0 w 9144000"/>
              <a:gd name="connsiteY4-10" fmla="*/ 0 h 4095750"/>
              <a:gd name="connsiteX0-11" fmla="*/ 0 w 9144000"/>
              <a:gd name="connsiteY0-12" fmla="*/ 0 h 4095750"/>
              <a:gd name="connsiteX1-13" fmla="*/ 9144000 w 9144000"/>
              <a:gd name="connsiteY1-14" fmla="*/ 0 h 4095750"/>
              <a:gd name="connsiteX2-15" fmla="*/ 9144000 w 9144000"/>
              <a:gd name="connsiteY2-16" fmla="*/ 4095750 h 4095750"/>
              <a:gd name="connsiteX3-17" fmla="*/ 0 w 9144000"/>
              <a:gd name="connsiteY3-18" fmla="*/ 4095750 h 4095750"/>
              <a:gd name="connsiteX4-19" fmla="*/ 0 w 9144000"/>
              <a:gd name="connsiteY4-20" fmla="*/ 0 h 4095750"/>
              <a:gd name="connsiteX0-21" fmla="*/ 0 w 9144000"/>
              <a:gd name="connsiteY0-22" fmla="*/ 0 h 4095750"/>
              <a:gd name="connsiteX1-23" fmla="*/ 9144000 w 9144000"/>
              <a:gd name="connsiteY1-24" fmla="*/ 0 h 4095750"/>
              <a:gd name="connsiteX2-25" fmla="*/ 9144000 w 9144000"/>
              <a:gd name="connsiteY2-26" fmla="*/ 4095750 h 4095750"/>
              <a:gd name="connsiteX3-27" fmla="*/ 0 w 9144000"/>
              <a:gd name="connsiteY3-28" fmla="*/ 4095750 h 4095750"/>
              <a:gd name="connsiteX4-29" fmla="*/ 0 w 9144000"/>
              <a:gd name="connsiteY4-30" fmla="*/ 0 h 4095750"/>
              <a:gd name="connsiteX0-31" fmla="*/ 0 w 9144000"/>
              <a:gd name="connsiteY0-32" fmla="*/ 0 h 4095750"/>
              <a:gd name="connsiteX1-33" fmla="*/ 9144000 w 9144000"/>
              <a:gd name="connsiteY1-34" fmla="*/ 0 h 4095750"/>
              <a:gd name="connsiteX2-35" fmla="*/ 9144000 w 9144000"/>
              <a:gd name="connsiteY2-36" fmla="*/ 4095750 h 4095750"/>
              <a:gd name="connsiteX3-37" fmla="*/ 0 w 9144000"/>
              <a:gd name="connsiteY3-38" fmla="*/ 4095750 h 4095750"/>
              <a:gd name="connsiteX4-39" fmla="*/ 0 w 9144000"/>
              <a:gd name="connsiteY4-40" fmla="*/ 0 h 4095750"/>
              <a:gd name="connsiteX0-41" fmla="*/ 0 w 9144000"/>
              <a:gd name="connsiteY0-42" fmla="*/ 0 h 4095750"/>
              <a:gd name="connsiteX1-43" fmla="*/ 9144000 w 9144000"/>
              <a:gd name="connsiteY1-44" fmla="*/ 0 h 4095750"/>
              <a:gd name="connsiteX2-45" fmla="*/ 9144000 w 9144000"/>
              <a:gd name="connsiteY2-46" fmla="*/ 4095750 h 4095750"/>
              <a:gd name="connsiteX3-47" fmla="*/ 0 w 9144000"/>
              <a:gd name="connsiteY3-48" fmla="*/ 4095750 h 4095750"/>
              <a:gd name="connsiteX4-49" fmla="*/ 0 w 9144000"/>
              <a:gd name="connsiteY4-50" fmla="*/ 0 h 4095750"/>
              <a:gd name="connsiteX0-51" fmla="*/ 0 w 9144000"/>
              <a:gd name="connsiteY0-52" fmla="*/ 0 h 4095750"/>
              <a:gd name="connsiteX1-53" fmla="*/ 9144000 w 9144000"/>
              <a:gd name="connsiteY1-54" fmla="*/ 0 h 4095750"/>
              <a:gd name="connsiteX2-55" fmla="*/ 9144000 w 9144000"/>
              <a:gd name="connsiteY2-56" fmla="*/ 4095750 h 4095750"/>
              <a:gd name="connsiteX3-57" fmla="*/ 0 w 9144000"/>
              <a:gd name="connsiteY3-58" fmla="*/ 4095750 h 4095750"/>
              <a:gd name="connsiteX4-59" fmla="*/ 0 w 9144000"/>
              <a:gd name="connsiteY4-60" fmla="*/ 0 h 4095750"/>
              <a:gd name="connsiteX0-61" fmla="*/ 0 w 9144000"/>
              <a:gd name="connsiteY0-62" fmla="*/ 0 h 4095750"/>
              <a:gd name="connsiteX1-63" fmla="*/ 9144000 w 9144000"/>
              <a:gd name="connsiteY1-64" fmla="*/ 0 h 4095750"/>
              <a:gd name="connsiteX2-65" fmla="*/ 9144000 w 9144000"/>
              <a:gd name="connsiteY2-66" fmla="*/ 4095750 h 4095750"/>
              <a:gd name="connsiteX3-67" fmla="*/ 0 w 9144000"/>
              <a:gd name="connsiteY3-68" fmla="*/ 4095750 h 4095750"/>
              <a:gd name="connsiteX4-69" fmla="*/ 0 w 9144000"/>
              <a:gd name="connsiteY4-7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4095750">
                <a:moveTo>
                  <a:pt x="0" y="0"/>
                </a:moveTo>
                <a:lnTo>
                  <a:pt x="9144000" y="0"/>
                </a:lnTo>
                <a:lnTo>
                  <a:pt x="9144000" y="4095750"/>
                </a:lnTo>
                <a:cubicBezTo>
                  <a:pt x="6810375" y="2392427"/>
                  <a:pt x="2695575" y="2469104"/>
                  <a:pt x="0" y="409575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5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直角三角形 13"/>
          <p:cNvSpPr/>
          <p:nvPr/>
        </p:nvSpPr>
        <p:spPr>
          <a:xfrm rot="5400000">
            <a:off x="304800" y="-304800"/>
            <a:ext cx="838200" cy="1447800"/>
          </a:xfrm>
          <a:custGeom>
            <a:avLst/>
            <a:gdLst>
              <a:gd name="connsiteX0" fmla="*/ 0 w 838200"/>
              <a:gd name="connsiteY0" fmla="*/ 1447800 h 1447800"/>
              <a:gd name="connsiteX1" fmla="*/ 0 w 838200"/>
              <a:gd name="connsiteY1" fmla="*/ 0 h 1447800"/>
              <a:gd name="connsiteX2" fmla="*/ 838200 w 838200"/>
              <a:gd name="connsiteY2" fmla="*/ 1447800 h 1447800"/>
              <a:gd name="connsiteX3" fmla="*/ 0 w 838200"/>
              <a:gd name="connsiteY3" fmla="*/ 1447800 h 1447800"/>
              <a:gd name="connsiteX0-1" fmla="*/ 0 w 838200"/>
              <a:gd name="connsiteY0-2" fmla="*/ 1447800 h 1447800"/>
              <a:gd name="connsiteX1-3" fmla="*/ 0 w 838200"/>
              <a:gd name="connsiteY1-4" fmla="*/ 0 h 1447800"/>
              <a:gd name="connsiteX2-5" fmla="*/ 838200 w 838200"/>
              <a:gd name="connsiteY2-6" fmla="*/ 1447800 h 1447800"/>
              <a:gd name="connsiteX3-7" fmla="*/ 0 w 838200"/>
              <a:gd name="connsiteY3-8" fmla="*/ 1447800 h 1447800"/>
              <a:gd name="connsiteX0-9" fmla="*/ 0 w 838200"/>
              <a:gd name="connsiteY0-10" fmla="*/ 1447800 h 1447800"/>
              <a:gd name="connsiteX1-11" fmla="*/ 0 w 838200"/>
              <a:gd name="connsiteY1-12" fmla="*/ 0 h 1447800"/>
              <a:gd name="connsiteX2-13" fmla="*/ 838200 w 838200"/>
              <a:gd name="connsiteY2-14" fmla="*/ 1447800 h 1447800"/>
              <a:gd name="connsiteX3-15" fmla="*/ 0 w 838200"/>
              <a:gd name="connsiteY3-16" fmla="*/ 1447800 h 1447800"/>
              <a:gd name="connsiteX0-17" fmla="*/ 0 w 838200"/>
              <a:gd name="connsiteY0-18" fmla="*/ 1447800 h 1447800"/>
              <a:gd name="connsiteX1-19" fmla="*/ 0 w 838200"/>
              <a:gd name="connsiteY1-20" fmla="*/ 0 h 1447800"/>
              <a:gd name="connsiteX2-21" fmla="*/ 838200 w 838200"/>
              <a:gd name="connsiteY2-22" fmla="*/ 1447800 h 1447800"/>
              <a:gd name="connsiteX3-23" fmla="*/ 0 w 838200"/>
              <a:gd name="connsiteY3-24" fmla="*/ 1447800 h 1447800"/>
              <a:gd name="connsiteX0-25" fmla="*/ 0 w 838200"/>
              <a:gd name="connsiteY0-26" fmla="*/ 1447800 h 1447800"/>
              <a:gd name="connsiteX1-27" fmla="*/ 0 w 838200"/>
              <a:gd name="connsiteY1-28" fmla="*/ 0 h 1447800"/>
              <a:gd name="connsiteX2-29" fmla="*/ 838200 w 838200"/>
              <a:gd name="connsiteY2-30" fmla="*/ 1447800 h 1447800"/>
              <a:gd name="connsiteX3-31" fmla="*/ 0 w 838200"/>
              <a:gd name="connsiteY3-32" fmla="*/ 1447800 h 1447800"/>
              <a:gd name="connsiteX0-33" fmla="*/ 0 w 838200"/>
              <a:gd name="connsiteY0-34" fmla="*/ 1447800 h 1447800"/>
              <a:gd name="connsiteX1-35" fmla="*/ 0 w 838200"/>
              <a:gd name="connsiteY1-36" fmla="*/ 0 h 1447800"/>
              <a:gd name="connsiteX2-37" fmla="*/ 838200 w 838200"/>
              <a:gd name="connsiteY2-38" fmla="*/ 1447800 h 1447800"/>
              <a:gd name="connsiteX3-39" fmla="*/ 0 w 838200"/>
              <a:gd name="connsiteY3-40" fmla="*/ 1447800 h 14478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838200" h="1447800">
                <a:moveTo>
                  <a:pt x="0" y="1447800"/>
                </a:moveTo>
                <a:lnTo>
                  <a:pt x="0" y="0"/>
                </a:lnTo>
                <a:cubicBezTo>
                  <a:pt x="130175" y="831850"/>
                  <a:pt x="466725" y="1282700"/>
                  <a:pt x="838200" y="1447800"/>
                </a:cubicBezTo>
                <a:lnTo>
                  <a:pt x="0" y="1447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752600" y="1525013"/>
            <a:ext cx="5414042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 spc="300" smtClean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不</a:t>
            </a:r>
            <a:r>
              <a:rPr lang="zh-CN" altLang="en-US" b="1" spc="30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忘</a:t>
            </a:r>
            <a:r>
              <a:rPr lang="zh-CN" altLang="en-US" b="1" spc="300" smtClean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初心牢记使命专题</a:t>
            </a:r>
            <a:r>
              <a:rPr lang="zh-CN" altLang="en-US" b="1" spc="3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民主生活会检视剖析</a:t>
            </a:r>
            <a:endParaRPr lang="zh-CN" altLang="en-US" b="1" spc="300" dirty="0">
              <a:solidFill>
                <a:schemeClr val="bg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590800" y="1962150"/>
            <a:ext cx="3733800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宣讲</a:t>
            </a:r>
            <a:r>
              <a:rPr lang="zh-CN" altLang="en-US" sz="1600" b="1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人</a:t>
            </a:r>
            <a:r>
              <a:rPr lang="zh-CN" altLang="en-US" sz="1600" b="1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：   </a:t>
            </a:r>
            <a:r>
              <a:rPr lang="zh-CN" altLang="en-US" sz="1600" b="1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时间：</a:t>
            </a:r>
            <a:r>
              <a:rPr lang="en-US" altLang="zh-CN" sz="1600" b="1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20XX.XX</a:t>
            </a:r>
            <a:endParaRPr lang="zh-CN" altLang="en-US" sz="1600" b="1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5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 rot="10800000">
            <a:off x="0" y="447677"/>
            <a:ext cx="9144000" cy="4695823"/>
          </a:xfrm>
          <a:custGeom>
            <a:avLst/>
            <a:gdLst>
              <a:gd name="connsiteX0" fmla="*/ 0 w 9144000"/>
              <a:gd name="connsiteY0" fmla="*/ 0 h 4095750"/>
              <a:gd name="connsiteX1" fmla="*/ 9144000 w 9144000"/>
              <a:gd name="connsiteY1" fmla="*/ 0 h 4095750"/>
              <a:gd name="connsiteX2" fmla="*/ 9144000 w 9144000"/>
              <a:gd name="connsiteY2" fmla="*/ 4095750 h 4095750"/>
              <a:gd name="connsiteX3" fmla="*/ 0 w 9144000"/>
              <a:gd name="connsiteY3" fmla="*/ 4095750 h 4095750"/>
              <a:gd name="connsiteX4" fmla="*/ 0 w 9144000"/>
              <a:gd name="connsiteY4" fmla="*/ 0 h 4095750"/>
              <a:gd name="connsiteX0-1" fmla="*/ 0 w 9144000"/>
              <a:gd name="connsiteY0-2" fmla="*/ 0 h 4095750"/>
              <a:gd name="connsiteX1-3" fmla="*/ 9144000 w 9144000"/>
              <a:gd name="connsiteY1-4" fmla="*/ 0 h 4095750"/>
              <a:gd name="connsiteX2-5" fmla="*/ 9144000 w 9144000"/>
              <a:gd name="connsiteY2-6" fmla="*/ 4095750 h 4095750"/>
              <a:gd name="connsiteX3-7" fmla="*/ 0 w 9144000"/>
              <a:gd name="connsiteY3-8" fmla="*/ 4095750 h 4095750"/>
              <a:gd name="connsiteX4-9" fmla="*/ 0 w 9144000"/>
              <a:gd name="connsiteY4-10" fmla="*/ 0 h 4095750"/>
              <a:gd name="connsiteX0-11" fmla="*/ 0 w 9144000"/>
              <a:gd name="connsiteY0-12" fmla="*/ 0 h 4095750"/>
              <a:gd name="connsiteX1-13" fmla="*/ 9144000 w 9144000"/>
              <a:gd name="connsiteY1-14" fmla="*/ 0 h 4095750"/>
              <a:gd name="connsiteX2-15" fmla="*/ 9144000 w 9144000"/>
              <a:gd name="connsiteY2-16" fmla="*/ 4095750 h 4095750"/>
              <a:gd name="connsiteX3-17" fmla="*/ 0 w 9144000"/>
              <a:gd name="connsiteY3-18" fmla="*/ 4095750 h 4095750"/>
              <a:gd name="connsiteX4-19" fmla="*/ 0 w 9144000"/>
              <a:gd name="connsiteY4-20" fmla="*/ 0 h 4095750"/>
              <a:gd name="connsiteX0-21" fmla="*/ 0 w 9144000"/>
              <a:gd name="connsiteY0-22" fmla="*/ 0 h 4095750"/>
              <a:gd name="connsiteX1-23" fmla="*/ 9144000 w 9144000"/>
              <a:gd name="connsiteY1-24" fmla="*/ 0 h 4095750"/>
              <a:gd name="connsiteX2-25" fmla="*/ 9144000 w 9144000"/>
              <a:gd name="connsiteY2-26" fmla="*/ 4095750 h 4095750"/>
              <a:gd name="connsiteX3-27" fmla="*/ 0 w 9144000"/>
              <a:gd name="connsiteY3-28" fmla="*/ 4095750 h 4095750"/>
              <a:gd name="connsiteX4-29" fmla="*/ 0 w 9144000"/>
              <a:gd name="connsiteY4-30" fmla="*/ 0 h 4095750"/>
              <a:gd name="connsiteX0-31" fmla="*/ 0 w 9144000"/>
              <a:gd name="connsiteY0-32" fmla="*/ 0 h 4095750"/>
              <a:gd name="connsiteX1-33" fmla="*/ 9144000 w 9144000"/>
              <a:gd name="connsiteY1-34" fmla="*/ 0 h 4095750"/>
              <a:gd name="connsiteX2-35" fmla="*/ 9144000 w 9144000"/>
              <a:gd name="connsiteY2-36" fmla="*/ 4095750 h 4095750"/>
              <a:gd name="connsiteX3-37" fmla="*/ 0 w 9144000"/>
              <a:gd name="connsiteY3-38" fmla="*/ 4095750 h 4095750"/>
              <a:gd name="connsiteX4-39" fmla="*/ 0 w 9144000"/>
              <a:gd name="connsiteY4-40" fmla="*/ 0 h 4095750"/>
              <a:gd name="connsiteX0-41" fmla="*/ 0 w 9144000"/>
              <a:gd name="connsiteY0-42" fmla="*/ 0 h 4095750"/>
              <a:gd name="connsiteX1-43" fmla="*/ 9144000 w 9144000"/>
              <a:gd name="connsiteY1-44" fmla="*/ 0 h 4095750"/>
              <a:gd name="connsiteX2-45" fmla="*/ 9144000 w 9144000"/>
              <a:gd name="connsiteY2-46" fmla="*/ 4095750 h 4095750"/>
              <a:gd name="connsiteX3-47" fmla="*/ 0 w 9144000"/>
              <a:gd name="connsiteY3-48" fmla="*/ 4095750 h 4095750"/>
              <a:gd name="connsiteX4-49" fmla="*/ 0 w 9144000"/>
              <a:gd name="connsiteY4-50" fmla="*/ 0 h 4095750"/>
              <a:gd name="connsiteX0-51" fmla="*/ 0 w 9144000"/>
              <a:gd name="connsiteY0-52" fmla="*/ 0 h 4095750"/>
              <a:gd name="connsiteX1-53" fmla="*/ 9144000 w 9144000"/>
              <a:gd name="connsiteY1-54" fmla="*/ 0 h 4095750"/>
              <a:gd name="connsiteX2-55" fmla="*/ 9144000 w 9144000"/>
              <a:gd name="connsiteY2-56" fmla="*/ 4095750 h 4095750"/>
              <a:gd name="connsiteX3-57" fmla="*/ 0 w 9144000"/>
              <a:gd name="connsiteY3-58" fmla="*/ 4095750 h 4095750"/>
              <a:gd name="connsiteX4-59" fmla="*/ 0 w 9144000"/>
              <a:gd name="connsiteY4-60" fmla="*/ 0 h 4095750"/>
              <a:gd name="connsiteX0-61" fmla="*/ 0 w 9144000"/>
              <a:gd name="connsiteY0-62" fmla="*/ 0 h 4095750"/>
              <a:gd name="connsiteX1-63" fmla="*/ 9144000 w 9144000"/>
              <a:gd name="connsiteY1-64" fmla="*/ 0 h 4095750"/>
              <a:gd name="connsiteX2-65" fmla="*/ 9144000 w 9144000"/>
              <a:gd name="connsiteY2-66" fmla="*/ 4095750 h 4095750"/>
              <a:gd name="connsiteX3-67" fmla="*/ 0 w 9144000"/>
              <a:gd name="connsiteY3-68" fmla="*/ 4095750 h 4095750"/>
              <a:gd name="connsiteX4-69" fmla="*/ 0 w 9144000"/>
              <a:gd name="connsiteY4-70" fmla="*/ 0 h 4095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44000" h="4095750">
                <a:moveTo>
                  <a:pt x="0" y="0"/>
                </a:moveTo>
                <a:lnTo>
                  <a:pt x="9144000" y="0"/>
                </a:lnTo>
                <a:lnTo>
                  <a:pt x="9144000" y="4095750"/>
                </a:lnTo>
                <a:cubicBezTo>
                  <a:pt x="6810375" y="2392427"/>
                  <a:pt x="2695575" y="2469104"/>
                  <a:pt x="0" y="409575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806376" y="285750"/>
            <a:ext cx="1451424" cy="746358"/>
          </a:xfrm>
          <a:prstGeom prst="rect">
            <a:avLst/>
          </a:prstGeom>
        </p:spPr>
        <p:txBody>
          <a:bodyPr vert="horz" wrap="square" lIns="68580" tIns="34290" rIns="68580" bIns="34290">
            <a:spAutoFit/>
          </a:bodyPr>
          <a:lstStyle/>
          <a:p>
            <a:pPr defTabSz="685800">
              <a:defRPr/>
            </a:pPr>
            <a:r>
              <a:rPr lang="zh-CN" altLang="en-US" sz="4400" b="1" spc="225" dirty="0" smtClean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目录</a:t>
            </a:r>
            <a:endParaRPr sz="4400" b="1" spc="225" dirty="0">
              <a:solidFill>
                <a:schemeClr val="bg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36589" y="2352995"/>
            <a:ext cx="4190997" cy="561692"/>
            <a:chOff x="3113365" y="1238447"/>
            <a:chExt cx="4449211" cy="561692"/>
          </a:xfrm>
        </p:grpSpPr>
        <p:sp>
          <p:nvSpPr>
            <p:cNvPr id="12" name="文本框 7"/>
            <p:cNvSpPr txBox="1"/>
            <p:nvPr/>
          </p:nvSpPr>
          <p:spPr>
            <a:xfrm>
              <a:off x="3113365" y="1332625"/>
              <a:ext cx="489752" cy="3770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 defTabSz="685800"/>
              <a:r>
                <a:rPr lang="en-US" altLang="zh-CN" sz="2000" dirty="0" smtClean="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</a:t>
              </a:r>
              <a:endParaRPr lang="en-US" altLang="zh-CN" sz="20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3" name="文本框 15"/>
            <p:cNvSpPr txBox="1"/>
            <p:nvPr/>
          </p:nvSpPr>
          <p:spPr>
            <a:xfrm>
              <a:off x="3679315" y="1238447"/>
              <a:ext cx="3883261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 defTabSz="685800"/>
              <a:r>
                <a:rPr lang="zh-CN" altLang="en-US" sz="32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存在的主要问题</a:t>
              </a:r>
              <a:endParaRPr lang="zh-CN" altLang="en-US" sz="32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436589" y="3105150"/>
            <a:ext cx="4190998" cy="561692"/>
            <a:chOff x="3113365" y="1118750"/>
            <a:chExt cx="4449212" cy="561692"/>
          </a:xfrm>
        </p:grpSpPr>
        <p:sp>
          <p:nvSpPr>
            <p:cNvPr id="16" name="文本框 7"/>
            <p:cNvSpPr txBox="1"/>
            <p:nvPr/>
          </p:nvSpPr>
          <p:spPr>
            <a:xfrm>
              <a:off x="3113365" y="1220536"/>
              <a:ext cx="489752" cy="3770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 defTabSz="685800"/>
              <a:r>
                <a:rPr lang="en-US" altLang="zh-CN" sz="2000" dirty="0" smtClean="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02</a:t>
              </a:r>
              <a:endParaRPr lang="en-US" altLang="zh-CN" sz="20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7" name="文本框 15"/>
            <p:cNvSpPr txBox="1"/>
            <p:nvPr/>
          </p:nvSpPr>
          <p:spPr>
            <a:xfrm>
              <a:off x="3679315" y="1118750"/>
              <a:ext cx="3883262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 defTabSz="685800"/>
              <a:r>
                <a:rPr lang="zh-CN" altLang="en-US" sz="32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主要的原因</a:t>
              </a:r>
              <a:r>
                <a:rPr lang="zh-CN" altLang="en-US" sz="32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分析</a:t>
              </a:r>
              <a:endParaRPr lang="zh-CN" altLang="en-US" sz="32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436589" y="3857304"/>
            <a:ext cx="4190998" cy="561692"/>
            <a:chOff x="3113365" y="1087043"/>
            <a:chExt cx="4449212" cy="561692"/>
          </a:xfrm>
        </p:grpSpPr>
        <p:sp>
          <p:nvSpPr>
            <p:cNvPr id="19" name="文本框 7"/>
            <p:cNvSpPr txBox="1"/>
            <p:nvPr/>
          </p:nvSpPr>
          <p:spPr>
            <a:xfrm>
              <a:off x="3113365" y="1220536"/>
              <a:ext cx="489752" cy="3770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 defTabSz="685800"/>
              <a:r>
                <a:rPr lang="en-US" altLang="zh-CN" sz="2000" dirty="0" smtClean="0">
                  <a:solidFill>
                    <a:schemeClr val="bg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03</a:t>
              </a:r>
              <a:endParaRPr lang="en-US" altLang="zh-CN" sz="2000" dirty="0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20" name="文本框 15"/>
            <p:cNvSpPr txBox="1"/>
            <p:nvPr/>
          </p:nvSpPr>
          <p:spPr>
            <a:xfrm>
              <a:off x="3679315" y="1087043"/>
              <a:ext cx="3883262" cy="5616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algn="ctr" defTabSz="685800"/>
              <a:r>
                <a:rPr lang="zh-CN" altLang="en-US" sz="32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整改</a:t>
              </a:r>
              <a:r>
                <a:rPr lang="zh-CN" altLang="en-US" sz="32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措施及方向</a:t>
              </a:r>
              <a:endParaRPr lang="zh-CN" altLang="en-US" sz="32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0800000">
            <a:off x="0" y="0"/>
            <a:ext cx="9144000" cy="5133973"/>
            <a:chOff x="0" y="0"/>
            <a:chExt cx="9144000" cy="5133973"/>
          </a:xfrm>
        </p:grpSpPr>
        <p:sp>
          <p:nvSpPr>
            <p:cNvPr id="9" name="矩形 8"/>
            <p:cNvSpPr/>
            <p:nvPr/>
          </p:nvSpPr>
          <p:spPr>
            <a:xfrm rot="10800000">
              <a:off x="0" y="1600764"/>
              <a:ext cx="9144000" cy="3533209"/>
            </a:xfrm>
            <a:custGeom>
              <a:avLst/>
              <a:gdLst>
                <a:gd name="connsiteX0" fmla="*/ 0 w 9144000"/>
                <a:gd name="connsiteY0" fmla="*/ 0 h 4095750"/>
                <a:gd name="connsiteX1" fmla="*/ 9144000 w 9144000"/>
                <a:gd name="connsiteY1" fmla="*/ 0 h 4095750"/>
                <a:gd name="connsiteX2" fmla="*/ 9144000 w 9144000"/>
                <a:gd name="connsiteY2" fmla="*/ 4095750 h 4095750"/>
                <a:gd name="connsiteX3" fmla="*/ 0 w 9144000"/>
                <a:gd name="connsiteY3" fmla="*/ 4095750 h 4095750"/>
                <a:gd name="connsiteX4" fmla="*/ 0 w 9144000"/>
                <a:gd name="connsiteY4" fmla="*/ 0 h 4095750"/>
                <a:gd name="connsiteX0-1" fmla="*/ 0 w 9144000"/>
                <a:gd name="connsiteY0-2" fmla="*/ 0 h 4095750"/>
                <a:gd name="connsiteX1-3" fmla="*/ 9144000 w 9144000"/>
                <a:gd name="connsiteY1-4" fmla="*/ 0 h 4095750"/>
                <a:gd name="connsiteX2-5" fmla="*/ 9144000 w 9144000"/>
                <a:gd name="connsiteY2-6" fmla="*/ 4095750 h 4095750"/>
                <a:gd name="connsiteX3-7" fmla="*/ 0 w 9144000"/>
                <a:gd name="connsiteY3-8" fmla="*/ 4095750 h 4095750"/>
                <a:gd name="connsiteX4-9" fmla="*/ 0 w 9144000"/>
                <a:gd name="connsiteY4-10" fmla="*/ 0 h 4095750"/>
                <a:gd name="connsiteX0-11" fmla="*/ 0 w 9144000"/>
                <a:gd name="connsiteY0-12" fmla="*/ 0 h 4095750"/>
                <a:gd name="connsiteX1-13" fmla="*/ 9144000 w 9144000"/>
                <a:gd name="connsiteY1-14" fmla="*/ 0 h 4095750"/>
                <a:gd name="connsiteX2-15" fmla="*/ 9144000 w 9144000"/>
                <a:gd name="connsiteY2-16" fmla="*/ 4095750 h 4095750"/>
                <a:gd name="connsiteX3-17" fmla="*/ 0 w 9144000"/>
                <a:gd name="connsiteY3-18" fmla="*/ 4095750 h 4095750"/>
                <a:gd name="connsiteX4-19" fmla="*/ 0 w 9144000"/>
                <a:gd name="connsiteY4-20" fmla="*/ 0 h 4095750"/>
                <a:gd name="connsiteX0-21" fmla="*/ 0 w 9144000"/>
                <a:gd name="connsiteY0-22" fmla="*/ 0 h 4095750"/>
                <a:gd name="connsiteX1-23" fmla="*/ 9144000 w 9144000"/>
                <a:gd name="connsiteY1-24" fmla="*/ 0 h 4095750"/>
                <a:gd name="connsiteX2-25" fmla="*/ 9144000 w 9144000"/>
                <a:gd name="connsiteY2-26" fmla="*/ 4095750 h 4095750"/>
                <a:gd name="connsiteX3-27" fmla="*/ 0 w 9144000"/>
                <a:gd name="connsiteY3-28" fmla="*/ 4095750 h 4095750"/>
                <a:gd name="connsiteX4-29" fmla="*/ 0 w 9144000"/>
                <a:gd name="connsiteY4-30" fmla="*/ 0 h 4095750"/>
                <a:gd name="connsiteX0-31" fmla="*/ 0 w 9144000"/>
                <a:gd name="connsiteY0-32" fmla="*/ 0 h 4095750"/>
                <a:gd name="connsiteX1-33" fmla="*/ 9144000 w 9144000"/>
                <a:gd name="connsiteY1-34" fmla="*/ 0 h 4095750"/>
                <a:gd name="connsiteX2-35" fmla="*/ 9144000 w 9144000"/>
                <a:gd name="connsiteY2-36" fmla="*/ 4095750 h 4095750"/>
                <a:gd name="connsiteX3-37" fmla="*/ 0 w 9144000"/>
                <a:gd name="connsiteY3-38" fmla="*/ 4095750 h 4095750"/>
                <a:gd name="connsiteX4-39" fmla="*/ 0 w 9144000"/>
                <a:gd name="connsiteY4-40" fmla="*/ 0 h 4095750"/>
                <a:gd name="connsiteX0-41" fmla="*/ 0 w 9144000"/>
                <a:gd name="connsiteY0-42" fmla="*/ 0 h 4095750"/>
                <a:gd name="connsiteX1-43" fmla="*/ 9144000 w 9144000"/>
                <a:gd name="connsiteY1-44" fmla="*/ 0 h 4095750"/>
                <a:gd name="connsiteX2-45" fmla="*/ 9144000 w 9144000"/>
                <a:gd name="connsiteY2-46" fmla="*/ 4095750 h 4095750"/>
                <a:gd name="connsiteX3-47" fmla="*/ 0 w 9144000"/>
                <a:gd name="connsiteY3-48" fmla="*/ 4095750 h 4095750"/>
                <a:gd name="connsiteX4-49" fmla="*/ 0 w 9144000"/>
                <a:gd name="connsiteY4-50" fmla="*/ 0 h 4095750"/>
                <a:gd name="connsiteX0-51" fmla="*/ 0 w 9144000"/>
                <a:gd name="connsiteY0-52" fmla="*/ 0 h 4095750"/>
                <a:gd name="connsiteX1-53" fmla="*/ 9144000 w 9144000"/>
                <a:gd name="connsiteY1-54" fmla="*/ 0 h 4095750"/>
                <a:gd name="connsiteX2-55" fmla="*/ 9144000 w 9144000"/>
                <a:gd name="connsiteY2-56" fmla="*/ 4095750 h 4095750"/>
                <a:gd name="connsiteX3-57" fmla="*/ 0 w 9144000"/>
                <a:gd name="connsiteY3-58" fmla="*/ 4095750 h 4095750"/>
                <a:gd name="connsiteX4-59" fmla="*/ 0 w 9144000"/>
                <a:gd name="connsiteY4-60" fmla="*/ 0 h 4095750"/>
                <a:gd name="connsiteX0-61" fmla="*/ 0 w 9144000"/>
                <a:gd name="connsiteY0-62" fmla="*/ 0 h 4095750"/>
                <a:gd name="connsiteX1-63" fmla="*/ 9144000 w 9144000"/>
                <a:gd name="connsiteY1-64" fmla="*/ 0 h 4095750"/>
                <a:gd name="connsiteX2-65" fmla="*/ 9144000 w 9144000"/>
                <a:gd name="connsiteY2-66" fmla="*/ 4095750 h 4095750"/>
                <a:gd name="connsiteX3-67" fmla="*/ 0 w 9144000"/>
                <a:gd name="connsiteY3-68" fmla="*/ 4095750 h 4095750"/>
                <a:gd name="connsiteX4-69" fmla="*/ 0 w 9144000"/>
                <a:gd name="connsiteY4-70" fmla="*/ 0 h 4095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4095750">
                  <a:moveTo>
                    <a:pt x="0" y="0"/>
                  </a:moveTo>
                  <a:lnTo>
                    <a:pt x="9144000" y="0"/>
                  </a:lnTo>
                  <a:lnTo>
                    <a:pt x="9144000" y="4095750"/>
                  </a:lnTo>
                  <a:cubicBezTo>
                    <a:pt x="6810375" y="2392427"/>
                    <a:pt x="2695575" y="2469104"/>
                    <a:pt x="0" y="4095750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1"/>
              <a:srcRect/>
              <a:stretch>
                <a:fillRect t="-23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8"/>
            <p:cNvSpPr/>
            <p:nvPr/>
          </p:nvSpPr>
          <p:spPr>
            <a:xfrm rot="10800000">
              <a:off x="0" y="1600764"/>
              <a:ext cx="9144000" cy="3533209"/>
            </a:xfrm>
            <a:custGeom>
              <a:avLst/>
              <a:gdLst>
                <a:gd name="connsiteX0" fmla="*/ 0 w 9144000"/>
                <a:gd name="connsiteY0" fmla="*/ 0 h 4095750"/>
                <a:gd name="connsiteX1" fmla="*/ 9144000 w 9144000"/>
                <a:gd name="connsiteY1" fmla="*/ 0 h 4095750"/>
                <a:gd name="connsiteX2" fmla="*/ 9144000 w 9144000"/>
                <a:gd name="connsiteY2" fmla="*/ 4095750 h 4095750"/>
                <a:gd name="connsiteX3" fmla="*/ 0 w 9144000"/>
                <a:gd name="connsiteY3" fmla="*/ 4095750 h 4095750"/>
                <a:gd name="connsiteX4" fmla="*/ 0 w 9144000"/>
                <a:gd name="connsiteY4" fmla="*/ 0 h 4095750"/>
                <a:gd name="connsiteX0-1" fmla="*/ 0 w 9144000"/>
                <a:gd name="connsiteY0-2" fmla="*/ 0 h 4095750"/>
                <a:gd name="connsiteX1-3" fmla="*/ 9144000 w 9144000"/>
                <a:gd name="connsiteY1-4" fmla="*/ 0 h 4095750"/>
                <a:gd name="connsiteX2-5" fmla="*/ 9144000 w 9144000"/>
                <a:gd name="connsiteY2-6" fmla="*/ 4095750 h 4095750"/>
                <a:gd name="connsiteX3-7" fmla="*/ 0 w 9144000"/>
                <a:gd name="connsiteY3-8" fmla="*/ 4095750 h 4095750"/>
                <a:gd name="connsiteX4-9" fmla="*/ 0 w 9144000"/>
                <a:gd name="connsiteY4-10" fmla="*/ 0 h 4095750"/>
                <a:gd name="connsiteX0-11" fmla="*/ 0 w 9144000"/>
                <a:gd name="connsiteY0-12" fmla="*/ 0 h 4095750"/>
                <a:gd name="connsiteX1-13" fmla="*/ 9144000 w 9144000"/>
                <a:gd name="connsiteY1-14" fmla="*/ 0 h 4095750"/>
                <a:gd name="connsiteX2-15" fmla="*/ 9144000 w 9144000"/>
                <a:gd name="connsiteY2-16" fmla="*/ 4095750 h 4095750"/>
                <a:gd name="connsiteX3-17" fmla="*/ 0 w 9144000"/>
                <a:gd name="connsiteY3-18" fmla="*/ 4095750 h 4095750"/>
                <a:gd name="connsiteX4-19" fmla="*/ 0 w 9144000"/>
                <a:gd name="connsiteY4-20" fmla="*/ 0 h 4095750"/>
                <a:gd name="connsiteX0-21" fmla="*/ 0 w 9144000"/>
                <a:gd name="connsiteY0-22" fmla="*/ 0 h 4095750"/>
                <a:gd name="connsiteX1-23" fmla="*/ 9144000 w 9144000"/>
                <a:gd name="connsiteY1-24" fmla="*/ 0 h 4095750"/>
                <a:gd name="connsiteX2-25" fmla="*/ 9144000 w 9144000"/>
                <a:gd name="connsiteY2-26" fmla="*/ 4095750 h 4095750"/>
                <a:gd name="connsiteX3-27" fmla="*/ 0 w 9144000"/>
                <a:gd name="connsiteY3-28" fmla="*/ 4095750 h 4095750"/>
                <a:gd name="connsiteX4-29" fmla="*/ 0 w 9144000"/>
                <a:gd name="connsiteY4-30" fmla="*/ 0 h 4095750"/>
                <a:gd name="connsiteX0-31" fmla="*/ 0 w 9144000"/>
                <a:gd name="connsiteY0-32" fmla="*/ 0 h 4095750"/>
                <a:gd name="connsiteX1-33" fmla="*/ 9144000 w 9144000"/>
                <a:gd name="connsiteY1-34" fmla="*/ 0 h 4095750"/>
                <a:gd name="connsiteX2-35" fmla="*/ 9144000 w 9144000"/>
                <a:gd name="connsiteY2-36" fmla="*/ 4095750 h 4095750"/>
                <a:gd name="connsiteX3-37" fmla="*/ 0 w 9144000"/>
                <a:gd name="connsiteY3-38" fmla="*/ 4095750 h 4095750"/>
                <a:gd name="connsiteX4-39" fmla="*/ 0 w 9144000"/>
                <a:gd name="connsiteY4-40" fmla="*/ 0 h 4095750"/>
                <a:gd name="connsiteX0-41" fmla="*/ 0 w 9144000"/>
                <a:gd name="connsiteY0-42" fmla="*/ 0 h 4095750"/>
                <a:gd name="connsiteX1-43" fmla="*/ 9144000 w 9144000"/>
                <a:gd name="connsiteY1-44" fmla="*/ 0 h 4095750"/>
                <a:gd name="connsiteX2-45" fmla="*/ 9144000 w 9144000"/>
                <a:gd name="connsiteY2-46" fmla="*/ 4095750 h 4095750"/>
                <a:gd name="connsiteX3-47" fmla="*/ 0 w 9144000"/>
                <a:gd name="connsiteY3-48" fmla="*/ 4095750 h 4095750"/>
                <a:gd name="connsiteX4-49" fmla="*/ 0 w 9144000"/>
                <a:gd name="connsiteY4-50" fmla="*/ 0 h 4095750"/>
                <a:gd name="connsiteX0-51" fmla="*/ 0 w 9144000"/>
                <a:gd name="connsiteY0-52" fmla="*/ 0 h 4095750"/>
                <a:gd name="connsiteX1-53" fmla="*/ 9144000 w 9144000"/>
                <a:gd name="connsiteY1-54" fmla="*/ 0 h 4095750"/>
                <a:gd name="connsiteX2-55" fmla="*/ 9144000 w 9144000"/>
                <a:gd name="connsiteY2-56" fmla="*/ 4095750 h 4095750"/>
                <a:gd name="connsiteX3-57" fmla="*/ 0 w 9144000"/>
                <a:gd name="connsiteY3-58" fmla="*/ 4095750 h 4095750"/>
                <a:gd name="connsiteX4-59" fmla="*/ 0 w 9144000"/>
                <a:gd name="connsiteY4-60" fmla="*/ 0 h 4095750"/>
                <a:gd name="connsiteX0-61" fmla="*/ 0 w 9144000"/>
                <a:gd name="connsiteY0-62" fmla="*/ 0 h 4095750"/>
                <a:gd name="connsiteX1-63" fmla="*/ 9144000 w 9144000"/>
                <a:gd name="connsiteY1-64" fmla="*/ 0 h 4095750"/>
                <a:gd name="connsiteX2-65" fmla="*/ 9144000 w 9144000"/>
                <a:gd name="connsiteY2-66" fmla="*/ 4095750 h 4095750"/>
                <a:gd name="connsiteX3-67" fmla="*/ 0 w 9144000"/>
                <a:gd name="connsiteY3-68" fmla="*/ 4095750 h 4095750"/>
                <a:gd name="connsiteX4-69" fmla="*/ 0 w 9144000"/>
                <a:gd name="connsiteY4-70" fmla="*/ 0 h 409575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144000" h="4095750">
                  <a:moveTo>
                    <a:pt x="0" y="0"/>
                  </a:moveTo>
                  <a:lnTo>
                    <a:pt x="9144000" y="0"/>
                  </a:lnTo>
                  <a:lnTo>
                    <a:pt x="9144000" y="4095750"/>
                  </a:lnTo>
                  <a:cubicBezTo>
                    <a:pt x="6810375" y="2392427"/>
                    <a:pt x="2695575" y="2469104"/>
                    <a:pt x="0" y="409575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TextBox 48"/>
          <p:cNvSpPr txBox="1"/>
          <p:nvPr/>
        </p:nvSpPr>
        <p:spPr>
          <a:xfrm>
            <a:off x="1905000" y="3641880"/>
            <a:ext cx="4953001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zh-CN" altLang="en-US" sz="4600" b="1" spc="60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存在的主要问题</a:t>
            </a:r>
            <a:endParaRPr lang="zh-CN" altLang="en-US" sz="4600" b="1" spc="600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11" name="TextBox 48"/>
          <p:cNvSpPr txBox="1"/>
          <p:nvPr/>
        </p:nvSpPr>
        <p:spPr>
          <a:xfrm>
            <a:off x="3124200" y="2632920"/>
            <a:ext cx="2667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/>
            <a:r>
              <a:rPr lang="zh-CN" altLang="en-US" sz="3200" b="1" spc="600" dirty="0" smtClean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第一部分</a:t>
            </a:r>
            <a:endParaRPr lang="en-US" altLang="zh-CN" sz="3200" b="1" spc="600" dirty="0">
              <a:solidFill>
                <a:schemeClr val="accent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276600" y="3197298"/>
            <a:ext cx="2155499" cy="425038"/>
            <a:chOff x="3474149" y="790501"/>
            <a:chExt cx="2155499" cy="425038"/>
          </a:xfrm>
        </p:grpSpPr>
        <p:sp>
          <p:nvSpPr>
            <p:cNvPr id="13" name="五角星 12"/>
            <p:cNvSpPr/>
            <p:nvPr/>
          </p:nvSpPr>
          <p:spPr>
            <a:xfrm>
              <a:off x="4339380" y="790501"/>
              <a:ext cx="425038" cy="42503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5" name="五角星 14"/>
            <p:cNvSpPr/>
            <p:nvPr/>
          </p:nvSpPr>
          <p:spPr>
            <a:xfrm>
              <a:off x="4930951" y="846662"/>
              <a:ext cx="312717" cy="312717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6" name="五角星 15"/>
            <p:cNvSpPr/>
            <p:nvPr/>
          </p:nvSpPr>
          <p:spPr>
            <a:xfrm>
              <a:off x="3860130" y="846662"/>
              <a:ext cx="312717" cy="312717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五角星 16"/>
            <p:cNvSpPr/>
            <p:nvPr/>
          </p:nvSpPr>
          <p:spPr>
            <a:xfrm>
              <a:off x="3474149" y="893296"/>
              <a:ext cx="219448" cy="21944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8" name="五角星 17"/>
            <p:cNvSpPr/>
            <p:nvPr/>
          </p:nvSpPr>
          <p:spPr>
            <a:xfrm>
              <a:off x="5410200" y="893296"/>
              <a:ext cx="219448" cy="219448"/>
            </a:xfrm>
            <a:prstGeom prst="star5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14400" y="1256340"/>
            <a:ext cx="7340608" cy="932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按</a:t>
            </a:r>
            <a:r>
              <a:rPr lang="zh-CN" altLang="en-US" sz="1400" kern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照</a:t>
            </a:r>
            <a:r>
              <a:rPr lang="en-US" altLang="zh-CN" sz="1400" kern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XXX</a:t>
            </a:r>
            <a:r>
              <a:rPr lang="zh-CN" altLang="en-US" sz="1400" kern="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总</a:t>
            </a:r>
            <a:r>
              <a:rPr lang="zh-CN" altLang="en-US" sz="1400" ker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书记关于“四个对照”、“四个找一找”的要求，对在学习研讨中查摆的问题、对照党章党规找出的问题、调研发现的问题、群众反映的问题、对照党章党规找出的问题等，进行系统梳理，检视自身存在的问题如下。</a:t>
            </a:r>
            <a:endParaRPr lang="zh-CN" altLang="en-US" sz="1400" kern="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914400" y="2355807"/>
            <a:ext cx="4216640" cy="1709487"/>
            <a:chOff x="946567" y="2560341"/>
            <a:chExt cx="4216640" cy="1709487"/>
          </a:xfrm>
        </p:grpSpPr>
        <p:sp>
          <p:nvSpPr>
            <p:cNvPr id="5" name="矩形 4"/>
            <p:cNvSpPr/>
            <p:nvPr/>
          </p:nvSpPr>
          <p:spPr>
            <a:xfrm>
              <a:off x="1219200" y="2637081"/>
              <a:ext cx="3777833" cy="59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总认为理想信念比较抽象，共产主义比较遥远，工作生活中有一定的现实主义和功利主义</a:t>
              </a: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思想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219199" y="3639090"/>
              <a:ext cx="3777833" cy="5986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没有</a:t>
              </a:r>
              <a:r>
                <a:rPr lang="zh-CN" altLang="en-US" sz="1400" ker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自觉做到像老一辈革命家、优秀共产党员那样为理想而奋不顾身去拼搏、去</a:t>
              </a:r>
              <a:r>
                <a:rPr lang="zh-CN" altLang="en-US" sz="1400" kern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奋斗</a:t>
              </a:r>
              <a:endParaRPr lang="zh-CN" altLang="en-US" sz="14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946567" y="2560341"/>
              <a:ext cx="4216640" cy="70747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946567" y="3562350"/>
              <a:ext cx="4216640" cy="70747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255" y="2355807"/>
            <a:ext cx="2564001" cy="170948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0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2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2"/>
          <p:cNvSpPr txBox="1"/>
          <p:nvPr/>
        </p:nvSpPr>
        <p:spPr>
          <a:xfrm>
            <a:off x="3549885" y="1558129"/>
            <a:ext cx="4679715" cy="134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虽然能够积极参加中心组理论学习，认真抓好自学，对党的创新理论全面深入学、及时跟进学，但还存在学习不够系统的问题，存在以干带学现象，“挤”、“钻”精神和“韧”劲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不足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6" name="TextBox 24"/>
          <p:cNvSpPr txBox="1"/>
          <p:nvPr/>
        </p:nvSpPr>
        <p:spPr>
          <a:xfrm>
            <a:off x="3549884" y="3369799"/>
            <a:ext cx="4679715" cy="69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还存在思想站位不高、考虑问题不够全面的现象，满足于完成自己分内工作，对领导安排的其他工作有畏难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情绪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46102"/>
            <a:ext cx="1827264" cy="2740896"/>
          </a:xfrm>
          <a:prstGeom prst="rect">
            <a:avLst/>
          </a:prstGeom>
        </p:spPr>
      </p:pic>
      <p:sp>
        <p:nvSpPr>
          <p:cNvPr id="8" name="Rounded Rectangle 72"/>
          <p:cNvSpPr/>
          <p:nvPr/>
        </p:nvSpPr>
        <p:spPr>
          <a:xfrm>
            <a:off x="3635936" y="1246102"/>
            <a:ext cx="1926664" cy="31676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FFFF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理论学习</a:t>
            </a:r>
            <a:endParaRPr lang="zh-CN" altLang="en-US" sz="1600" dirty="0">
              <a:solidFill>
                <a:srgbClr val="FFFFFF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9" name="Rounded Rectangle 72"/>
          <p:cNvSpPr/>
          <p:nvPr/>
        </p:nvSpPr>
        <p:spPr>
          <a:xfrm>
            <a:off x="3635936" y="3112376"/>
            <a:ext cx="1926664" cy="316760"/>
          </a:xfrm>
          <a:prstGeom prst="roundRect">
            <a:avLst>
              <a:gd name="adj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1600">
                <a:solidFill>
                  <a:srgbClr val="FFFFFF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畏难情绪</a:t>
            </a:r>
            <a:endParaRPr lang="zh-CN" altLang="en-US" sz="1600" dirty="0">
              <a:solidFill>
                <a:srgbClr val="FFFFFF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1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3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3"/>
          <p:cNvSpPr txBox="1"/>
          <p:nvPr/>
        </p:nvSpPr>
        <p:spPr>
          <a:xfrm>
            <a:off x="838200" y="2058203"/>
            <a:ext cx="5257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参加“不忘初心、牢记使命”主题教育学习，加深了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对</a:t>
            </a:r>
            <a:r>
              <a:rPr lang="en-US" altLang="zh-CN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XXX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新</a:t>
            </a:r>
            <a:r>
              <a:rPr lang="zh-CN" altLang="en-US" sz="14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时代中国特色社会主义思想的学习，加深了对党章党规党纪的学习理解，提高了自己崇规、守规、执规意识，增强了看齐意识，能够在思想上政治上行动上更加自觉地同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以</a:t>
            </a:r>
            <a:r>
              <a:rPr lang="en-US" altLang="zh-CN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XXX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同</a:t>
            </a:r>
            <a:r>
              <a:rPr lang="zh-CN" altLang="en-US" sz="14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志为核心的党中央保持高度一致，坚决维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护</a:t>
            </a:r>
            <a:r>
              <a:rPr lang="en-US" altLang="zh-CN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XXX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同</a:t>
            </a:r>
            <a:r>
              <a:rPr lang="zh-CN" altLang="en-US" sz="14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志为核心的党中央权威，对党忠诚，坚持民主集中制，坚持</a:t>
            </a:r>
            <a:r>
              <a:rPr lang="zh-CN" altLang="en-US" sz="1400" smtClean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“四个服从”</a:t>
            </a:r>
            <a:endParaRPr lang="zh-CN" altLang="en-US" sz="1400" dirty="0"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14400" y="1581150"/>
            <a:ext cx="5029200" cy="36933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b="1">
                <a:solidFill>
                  <a:schemeClr val="bg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rPr>
              <a:t>不忘初心、牢记使命</a:t>
            </a:r>
            <a:endParaRPr lang="zh-CN" altLang="zh-CN" b="1" dirty="0">
              <a:solidFill>
                <a:schemeClr val="bg1"/>
              </a:solidFill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33333"/>
          <a:stretch>
            <a:fillRect/>
          </a:stretch>
        </p:blipFill>
        <p:spPr>
          <a:xfrm flipH="1">
            <a:off x="6400800" y="1581150"/>
            <a:ext cx="1905000" cy="254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8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0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70817" y="1504950"/>
            <a:ext cx="30837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在政治信仰上始终是坚定的，但是对新形势下加强意识形态领域工作的认识还不够高，对意识形态领域工作重视不够，忽视了意识形态领域的教育和管理。有时认为自己在行动上与党的要求保持一致就行了，思想认识不重要，对社会上一些错误的政治言论没有主动抵制，存在麻痹思想</a:t>
            </a: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10051" y="1542731"/>
            <a:ext cx="34909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对</a:t>
            </a:r>
            <a:r>
              <a:rPr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rPr>
              <a:t>社会上传播小道消息、诋毁时政的现象有“见怪不怪、不攻自败”的麻痹思想，以一个党员领导干部的身份去力所能及的进行抵制做得不到位。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字魂160号-檀宋" panose="00000500000000000000" pitchFamily="2" charset="-122"/>
              <a:ea typeface="字魂160号-檀宋" panose="00000500000000000000" pitchFamily="2" charset="-122"/>
              <a:cs typeface="+mn-ea"/>
              <a:sym typeface="字魂160号-檀宋" panose="00000500000000000000" pitchFamily="2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206974" y="1615272"/>
            <a:ext cx="0" cy="2328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59"/>
          <a:stretch>
            <a:fillRect/>
          </a:stretch>
        </p:blipFill>
        <p:spPr>
          <a:xfrm flipH="1">
            <a:off x="4571999" y="2990531"/>
            <a:ext cx="3214151" cy="119207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1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3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直接连接符 14"/>
          <p:cNvCxnSpPr/>
          <p:nvPr/>
        </p:nvCxnSpPr>
        <p:spPr>
          <a:xfrm>
            <a:off x="-461621" y="-3113456"/>
            <a:ext cx="81198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864253" y="1581151"/>
            <a:ext cx="1636038" cy="2383982"/>
            <a:chOff x="636433" y="1504950"/>
            <a:chExt cx="1636038" cy="2383982"/>
          </a:xfrm>
        </p:grpSpPr>
        <p:sp>
          <p:nvSpPr>
            <p:cNvPr id="6" name="矩形 5"/>
            <p:cNvSpPr/>
            <p:nvPr/>
          </p:nvSpPr>
          <p:spPr>
            <a:xfrm>
              <a:off x="656951" y="1504950"/>
              <a:ext cx="1576160" cy="355404"/>
            </a:xfrm>
            <a:prstGeom prst="rect">
              <a:avLst/>
            </a:prstGeom>
            <a:solidFill>
              <a:srgbClr val="C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b="1"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严格要求</a:t>
              </a:r>
              <a:endParaRPr lang="zh-CN" altLang="en-US" sz="1400" b="1" dirty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7" name="TextBox 49"/>
            <p:cNvSpPr txBox="1"/>
            <p:nvPr/>
          </p:nvSpPr>
          <p:spPr>
            <a:xfrm>
              <a:off x="636433" y="2116139"/>
              <a:ext cx="1636038" cy="177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算一算自己在到局里也</a:t>
              </a:r>
              <a:r>
                <a:rPr lang="en-US" altLang="zh-CN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X</a:t>
              </a: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年头了，也是老人了，能够严格要求自己，但是对年轻人的引领方面做的</a:t>
              </a: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不够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651753" y="1964987"/>
              <a:ext cx="1595336" cy="190216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625813" y="1581151"/>
            <a:ext cx="1623912" cy="2371724"/>
            <a:chOff x="645393" y="1504950"/>
            <a:chExt cx="1623912" cy="2371724"/>
          </a:xfrm>
        </p:grpSpPr>
        <p:sp>
          <p:nvSpPr>
            <p:cNvPr id="10" name="矩形 9"/>
            <p:cNvSpPr/>
            <p:nvPr/>
          </p:nvSpPr>
          <p:spPr>
            <a:xfrm>
              <a:off x="656951" y="1504950"/>
              <a:ext cx="1576160" cy="355404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b="1"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言传身教</a:t>
              </a:r>
              <a:endParaRPr lang="zh-CN" altLang="en-US" sz="1400" b="1" dirty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2" name="TextBox 49"/>
            <p:cNvSpPr txBox="1"/>
            <p:nvPr/>
          </p:nvSpPr>
          <p:spPr>
            <a:xfrm>
              <a:off x="645393" y="2103881"/>
              <a:ext cx="1623912" cy="1772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言传身教</a:t>
              </a: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做得不够好。特别是传帮带方面，下的功夫还不够，对下属要求还不够严格，理解的</a:t>
              </a: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多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51753" y="1964987"/>
              <a:ext cx="1595336" cy="190216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84773" y="1581150"/>
            <a:ext cx="1595336" cy="2362200"/>
            <a:chOff x="651753" y="1504950"/>
            <a:chExt cx="1595336" cy="2362200"/>
          </a:xfrm>
        </p:grpSpPr>
        <p:sp>
          <p:nvSpPr>
            <p:cNvPr id="16" name="矩形 15"/>
            <p:cNvSpPr/>
            <p:nvPr/>
          </p:nvSpPr>
          <p:spPr>
            <a:xfrm>
              <a:off x="656951" y="1504950"/>
              <a:ext cx="1576160" cy="355404"/>
            </a:xfrm>
            <a:prstGeom prst="rect">
              <a:avLst/>
            </a:prstGeom>
            <a:solidFill>
              <a:srgbClr val="C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b="1"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任务力度</a:t>
              </a:r>
              <a:endParaRPr lang="zh-CN" altLang="en-US" sz="1400" b="1" dirty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7" name="TextBox 49"/>
            <p:cNvSpPr txBox="1"/>
            <p:nvPr/>
          </p:nvSpPr>
          <p:spPr>
            <a:xfrm>
              <a:off x="710983" y="2217316"/>
              <a:ext cx="1468095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说一说</a:t>
              </a: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、点一点的多，真正批评教育的少，主动压担子、压任务力度</a:t>
              </a: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不够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51753" y="1964987"/>
              <a:ext cx="1595336" cy="190216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2" r="28021"/>
          <a:stretch>
            <a:fillRect/>
          </a:stretch>
        </p:blipFill>
        <p:spPr>
          <a:xfrm>
            <a:off x="6248400" y="1611299"/>
            <a:ext cx="1776811" cy="235383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1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23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29841" y="1657350"/>
            <a:ext cx="2194517" cy="2027536"/>
            <a:chOff x="38594" y="1504950"/>
            <a:chExt cx="2194517" cy="2027536"/>
          </a:xfrm>
        </p:grpSpPr>
        <p:sp>
          <p:nvSpPr>
            <p:cNvPr id="5" name="矩形 4"/>
            <p:cNvSpPr/>
            <p:nvPr/>
          </p:nvSpPr>
          <p:spPr>
            <a:xfrm>
              <a:off x="656951" y="1504950"/>
              <a:ext cx="1576160" cy="355404"/>
            </a:xfrm>
            <a:prstGeom prst="rect">
              <a:avLst/>
            </a:prstGeom>
            <a:solidFill>
              <a:srgbClr val="C00000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 b="1"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不忘初心</a:t>
              </a:r>
              <a:endParaRPr lang="zh-CN" altLang="en-US" sz="1400" b="1" dirty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6" name="TextBox 49"/>
            <p:cNvSpPr txBox="1"/>
            <p:nvPr/>
          </p:nvSpPr>
          <p:spPr>
            <a:xfrm>
              <a:off x="38594" y="2039770"/>
              <a:ext cx="2123620" cy="1492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近年来，通过各方面学习特别是参加“三严三实”“两学一做”“不忘初心、牢记使命”等党内集中</a:t>
              </a: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教育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24600" y="1659289"/>
            <a:ext cx="2012174" cy="1898090"/>
            <a:chOff x="570689" y="1504950"/>
            <a:chExt cx="2012174" cy="1898090"/>
          </a:xfrm>
        </p:grpSpPr>
        <p:sp>
          <p:nvSpPr>
            <p:cNvPr id="9" name="矩形 8"/>
            <p:cNvSpPr/>
            <p:nvPr/>
          </p:nvSpPr>
          <p:spPr>
            <a:xfrm>
              <a:off x="656951" y="1504950"/>
              <a:ext cx="1576160" cy="355404"/>
            </a:xfrm>
            <a:prstGeom prst="rect">
              <a:avLst/>
            </a:prstGeom>
            <a:solidFill>
              <a:schemeClr val="accent1"/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lang="zh-CN" altLang="en-US" sz="1400"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牢记使命</a:t>
              </a:r>
              <a:endParaRPr lang="zh-CN" altLang="en-US" sz="1400" dirty="0"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sp>
          <p:nvSpPr>
            <p:cNvPr id="10" name="TextBox 49"/>
            <p:cNvSpPr txBox="1"/>
            <p:nvPr/>
          </p:nvSpPr>
          <p:spPr>
            <a:xfrm>
              <a:off x="570689" y="2190400"/>
              <a:ext cx="2012174" cy="1212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对</a:t>
              </a:r>
              <a:r>
                <a:rPr lang="zh-CN" altLang="en-US" sz="140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作风建设重要性的认识持续增强，自身作风建设有了很大提高，但“作风建设永远在路上</a:t>
              </a:r>
              <a:r>
                <a:rPr lang="zh-CN" altLang="en-US" sz="140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sym typeface="字魂160号-檀宋" panose="00000500000000000000" pitchFamily="2" charset="-122"/>
                </a:rPr>
                <a:t>”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801639"/>
            <a:ext cx="3106087" cy="2062998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14" name="直角三角形 13"/>
            <p:cNvSpPr/>
            <p:nvPr/>
          </p:nvSpPr>
          <p:spPr>
            <a:xfrm rot="5400000">
              <a:off x="304800" y="-3048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5"/>
            <p:cNvSpPr txBox="1"/>
            <p:nvPr/>
          </p:nvSpPr>
          <p:spPr>
            <a:xfrm>
              <a:off x="533400" y="230587"/>
              <a:ext cx="2514600" cy="3770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80" tIns="34290" rIns="68580" bIns="34290" rtlCol="0">
              <a:spAutoFit/>
            </a:bodyPr>
            <a:lstStyle/>
            <a:p>
              <a:pPr defTabSz="685800"/>
              <a:r>
                <a:rPr lang="en-US" altLang="zh-CN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01 </a:t>
              </a:r>
              <a:r>
                <a:rPr lang="zh-CN" altLang="en-US" sz="2000" b="1" smtClean="0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存</a:t>
              </a:r>
              <a:r>
                <a:rPr lang="zh-CN" altLang="en-US" sz="2000" b="1">
                  <a:solidFill>
                    <a:schemeClr val="accent1"/>
                  </a:solidFill>
                  <a:latin typeface="字魂160号-檀宋" panose="00000500000000000000" pitchFamily="2" charset="-122"/>
                  <a:ea typeface="字魂160号-檀宋" panose="00000500000000000000" pitchFamily="2" charset="-122"/>
                  <a:cs typeface="+mn-ea"/>
                  <a:sym typeface="字魂160号-檀宋" panose="00000500000000000000" pitchFamily="2" charset="-122"/>
                </a:rPr>
                <a:t>在的主要问题</a:t>
              </a:r>
              <a:endParaRPr lang="zh-CN" altLang="en-US" sz="2000" b="1" dirty="0">
                <a:solidFill>
                  <a:schemeClr val="accent1"/>
                </a:solidFill>
                <a:latin typeface="字魂160号-檀宋" panose="00000500000000000000" pitchFamily="2" charset="-122"/>
                <a:ea typeface="字魂160号-檀宋" panose="00000500000000000000" pitchFamily="2" charset="-122"/>
                <a:cs typeface="+mn-ea"/>
                <a:sym typeface="字魂160号-檀宋" panose="00000500000000000000" pitchFamily="2" charset="-122"/>
              </a:endParaRPr>
            </a:p>
          </p:txBody>
        </p:sp>
        <p:sp>
          <p:nvSpPr>
            <p:cNvPr id="16" name="直角三角形 13"/>
            <p:cNvSpPr/>
            <p:nvPr/>
          </p:nvSpPr>
          <p:spPr>
            <a:xfrm rot="16200000">
              <a:off x="8001000" y="4000500"/>
              <a:ext cx="838200" cy="1447800"/>
            </a:xfrm>
            <a:custGeom>
              <a:avLst/>
              <a:gdLst>
                <a:gd name="connsiteX0" fmla="*/ 0 w 838200"/>
                <a:gd name="connsiteY0" fmla="*/ 1447800 h 1447800"/>
                <a:gd name="connsiteX1" fmla="*/ 0 w 838200"/>
                <a:gd name="connsiteY1" fmla="*/ 0 h 1447800"/>
                <a:gd name="connsiteX2" fmla="*/ 838200 w 838200"/>
                <a:gd name="connsiteY2" fmla="*/ 1447800 h 1447800"/>
                <a:gd name="connsiteX3" fmla="*/ 0 w 838200"/>
                <a:gd name="connsiteY3" fmla="*/ 1447800 h 1447800"/>
                <a:gd name="connsiteX0-1" fmla="*/ 0 w 838200"/>
                <a:gd name="connsiteY0-2" fmla="*/ 1447800 h 1447800"/>
                <a:gd name="connsiteX1-3" fmla="*/ 0 w 838200"/>
                <a:gd name="connsiteY1-4" fmla="*/ 0 h 1447800"/>
                <a:gd name="connsiteX2-5" fmla="*/ 838200 w 838200"/>
                <a:gd name="connsiteY2-6" fmla="*/ 1447800 h 1447800"/>
                <a:gd name="connsiteX3-7" fmla="*/ 0 w 838200"/>
                <a:gd name="connsiteY3-8" fmla="*/ 1447800 h 1447800"/>
                <a:gd name="connsiteX0-9" fmla="*/ 0 w 838200"/>
                <a:gd name="connsiteY0-10" fmla="*/ 1447800 h 1447800"/>
                <a:gd name="connsiteX1-11" fmla="*/ 0 w 838200"/>
                <a:gd name="connsiteY1-12" fmla="*/ 0 h 1447800"/>
                <a:gd name="connsiteX2-13" fmla="*/ 838200 w 838200"/>
                <a:gd name="connsiteY2-14" fmla="*/ 1447800 h 1447800"/>
                <a:gd name="connsiteX3-15" fmla="*/ 0 w 838200"/>
                <a:gd name="connsiteY3-16" fmla="*/ 1447800 h 1447800"/>
                <a:gd name="connsiteX0-17" fmla="*/ 0 w 838200"/>
                <a:gd name="connsiteY0-18" fmla="*/ 1447800 h 1447800"/>
                <a:gd name="connsiteX1-19" fmla="*/ 0 w 838200"/>
                <a:gd name="connsiteY1-20" fmla="*/ 0 h 1447800"/>
                <a:gd name="connsiteX2-21" fmla="*/ 838200 w 838200"/>
                <a:gd name="connsiteY2-22" fmla="*/ 1447800 h 1447800"/>
                <a:gd name="connsiteX3-23" fmla="*/ 0 w 838200"/>
                <a:gd name="connsiteY3-24" fmla="*/ 1447800 h 1447800"/>
                <a:gd name="connsiteX0-25" fmla="*/ 0 w 838200"/>
                <a:gd name="connsiteY0-26" fmla="*/ 1447800 h 1447800"/>
                <a:gd name="connsiteX1-27" fmla="*/ 0 w 838200"/>
                <a:gd name="connsiteY1-28" fmla="*/ 0 h 1447800"/>
                <a:gd name="connsiteX2-29" fmla="*/ 838200 w 838200"/>
                <a:gd name="connsiteY2-30" fmla="*/ 1447800 h 1447800"/>
                <a:gd name="connsiteX3-31" fmla="*/ 0 w 838200"/>
                <a:gd name="connsiteY3-32" fmla="*/ 1447800 h 1447800"/>
                <a:gd name="connsiteX0-33" fmla="*/ 0 w 838200"/>
                <a:gd name="connsiteY0-34" fmla="*/ 1447800 h 1447800"/>
                <a:gd name="connsiteX1-35" fmla="*/ 0 w 838200"/>
                <a:gd name="connsiteY1-36" fmla="*/ 0 h 1447800"/>
                <a:gd name="connsiteX2-37" fmla="*/ 838200 w 838200"/>
                <a:gd name="connsiteY2-38" fmla="*/ 1447800 h 1447800"/>
                <a:gd name="connsiteX3-39" fmla="*/ 0 w 838200"/>
                <a:gd name="connsiteY3-40" fmla="*/ 1447800 h 14478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838200" h="1447800">
                  <a:moveTo>
                    <a:pt x="0" y="1447800"/>
                  </a:moveTo>
                  <a:lnTo>
                    <a:pt x="0" y="0"/>
                  </a:lnTo>
                  <a:cubicBezTo>
                    <a:pt x="130175" y="831850"/>
                    <a:pt x="466725" y="1282700"/>
                    <a:pt x="838200" y="1447800"/>
                  </a:cubicBezTo>
                  <a:lnTo>
                    <a:pt x="0" y="14478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random/>
      </p:transition>
    </mc:Choice>
    <mc:Fallback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ISPRING_ULTRA_SCORM_COURSE_ID" val="82ADB108-2F67-4B4E-A97E-19ABB6FAC58E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JCuo0gOaiROYgQAAAU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fX86rDKGThs9wheNtacp3D1kG3XkjybdAwY9idzoAHsU173ZQwug1BmOHoFGqZncKd0YyX11AImdZqEIp1tUnAepj2++tlUytZiCGyT2sl5sCMzhPsefauDeRTMr1ue2YGN4p0e+lWcOnuC+ZOcQB19is8kcl6IKBtTbsqBERv1/c033zbqe5Wlf3D4vD1g/8v/gdQSwMEFAACAAgAkK6jS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CQrqNI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JCuo0g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JCuo0h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JCuo0g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JCuo0izv7NQbQAAAHIAAAAcAAAAdW5pdmVyc2FsL2xvY2FsX3NldHRpbmdzLnhtbA3MPQ6DMAxA4Z1TWJ7K0L+NgcDGWFUqPYAVLITk2CixqnJ7sr3h0+vHfxL4cS6bacDn7YHAGm3ZdA34nadrh1CcdCEx5YBqCOPQ9GKR5MPuFRbYhQ7OM6cazi9KVb4zF1Ynr2e4RNuPFu9DcwJ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kK6jSIyYS/o+CAAAjyAAACkAAAB1bml2ZXJzYWwvc2tpbl9jdXN0b21pemF0aW9uX3NldHRpbmdzLnhtbLVa627iShL+v0/RYnWks9IqXMwtK4aVL01iDTEc7CQzu1qhBneCFdvNsRtmOOLHPs0+2D7JVrftYBMgdmYWT6JxddVX1XXrCxnEL16ob2LOAu8Pwj0W2pRzL3yOh39CaLBkPoumEY0pj+sHyqMXuuybGT4xQQNqzEnoksjVxWg8bKCR/KB+T+0bfXhra+0W6rVxC/eRgTs6jF0rxrWiw5jRauqD+hFEghvRJQ35adRBvTD6VsAMYxpxM3Tp96FS5M4PFWdwExHXA7542G2LZ59p3Rtt8aB2s9Pr4H1LVRSli/SO0TQa+17vuqc2EW60Ow1lr/VbSktBzU6ned3dN3utjgJvo+suoLTxdRe1e+12y9i3cAukkapqRkvf95TrZlMFbbh/re9HI63XaKBms6m0jX2nq4y0BgJuBTBUpS8cqBiKpnT3qqY2+woa6SNt1N5jA3f1Duq3cLfR2Lc1TWk0Ds49zC7vrgO19HQyd74DeDIEJ0dFbtVPJNdguYkiYHZosPYJpygkAf1UkzkZcpmx6NclW+/+UksTVCZzxp7ZVaQmRCALsOEJrEFdjmRs0q58YeTpyHM/1RYbzll4tWQhB6irkEUB8WvDPye5k86sjCTb0qiK3BNZ0oO6nvyUFUt1QT7Dc0loyYI1CXdj9syuFmT58hyxTeiWMnO1W9PI98IX4G5c93R8UZHvxdzkNCjYh/viKS+2hnjGVJjXxeIpJemTBfUzjQ35qSB3UPm+R45Et17scSmqNsVzSXRNnmkxAH1VPJdlQtBSjFpPPO8LcfqdA7siyr91kd0nOxoVlSTt8qIUW2/WVfNpHbFn4eyi3PuBfpXzGXSf8FlY2BBPKSExQaGwVJRSt8n5G0eM6etxLxkEoAWCm28uKUlCTrW5PrmbqtbX+XhyM5lr5k1tqCdViURZ/trq9r83O13oXKlcSST7Th2Pi1hIgnUa5bAsZzYZzwEQj+cW/uLUhuJ3ZdHJvTM2LVwbpv+pDDCd4YfaUPwuI3o/m2HLmdtj08Bz055bE0f6ZYwdbNSGX9kGrciWIs7Q1qPfEF9RBO3ZiyiKfc+VA6Jle+GGltBnTO5U05rPsO3MTN0xJ1ZtaLMo2v1VIpMNX0HyrEiMXC8mC5+6Ui2kiBxf51co+MdXHnCygHjhVRntM/XRtG7mzmQytufYMjJKbYhDFxkREZqqA81UG88AIyKwjn9MfC6zTyIg1fcrg9yaN7dj+HGEIbfe88qHH/4Ba6YYQjKlYQlBSBw8g6yz7cfJzBA+BIWIoDWJ428scgtJkw9dCWzT0ieQmrqTw3cETIYNgffCJaQOXfISeHfYttUbPNcmXyDHoTYnFYUmn6EkP1cU+optqCFslxCz1AfzRhUVIcowK5CsBpdE5Lu/Q2S5BDnhza3HNjFQhIehTGQ1xleVNdn4t3sIpKmOz1R7AgzOlm/P3paCKZELy1wJXdCGdGyI7Prt3vzHfKSaY2zMId2MyePckV1SKA3IDoWMI+JuSbikaEGXZAOVsIMx13PlmIi8NOH3jfcHIjztP7+krcsy8JdfPmBSoeGdsAz2y6AMtilr/p524bZ0Bh80ROT6WSvKOODDJtg6ttSZOfk5IYq9YOMnXfpnBOrVuKrBeteOH/dX+bD9H4yxkxasmdDRNI9VEsKwEoslBxZPv5KgaY1AXXpYhIYvTqiVAKxJimEx9AMwD+C5giEP4NFqEI9Ys00HNluPdCFOHyWEZa0mUTsdb3FG9Ckc0F9LdUGfGOyXfEq2yUYG1i4Z/jJRzm2VCkuLYzpjMNwCzOckqQDV9wJxhioHe3+HM1ckq0FhPo9s47uyun3vRa4I4OdNQN/uw54iFkiqT+Isr5NF6e8/aEgyxVmid1ptA/FaoKVjlavPH4qYjdWZfjvXVUvH4kQh6tkvLwfVIXwyduz5WNUEApRJQPhyBavwkzjnlcdKTgQGHqmAl07epiRarv777/+UhzmyJ6GilPq3qjhQ/KJr4le8f1qM0/hfJXAcVSuKypeSgumBKhMtf75yTEjQn3JkIcmyFLBAXHGVUg0lkIZRdRxVv72DKrFlUbBNBHvBiiB36uwzND65168N70j0Ao3TYcyvCiQ9L3KTV7bhcMTdcN8LaUXxH16JxOQdczpXDUOe/aFGfW/5kiy/Lhxg0ms+5LPnKnj6rWpBdz6CpK7Hq2PKxS3rWtASkvdDQ9ieXOteCYcLFZ9AD+eF+5mQR8yfiputt1e5wCAu4iCNhzwSR/rsLc8Rr9i3NHbDJ+LHwJYnHbNOwYap2CymkEXaMfdM1I6bx00px4wPzId1QU+mk4Mu0o+ldF2TN795Ba+0N5bDMSsdypl+IB7zW/Q7f8OfIx7z22JNmcC57q1Nx0N50ew6TiNRnl4mdsBDQ9mlUp7srcgjLBiLa9k4N5GUUOQMmEuHcm10vICm5SxoeYPrZywehK/blzshs9jJacfia4fCwCF965fzd8A97tPzyS3nASWYd7V8P1UBKc+pEki+Pjh2RkJFfLemn2pwECHLlej0cQ2lGJ9qwp3JNzTn5NZZPxPtLCcprbksGsh+Ltt5JZWh6OLVVLGk2C8LDepv/DSoX4rQIIU9H8BwEyxohCEHPOhyaYSKxDz7KrsKe5A70iO5M6N5AL4C7BDOSFkl5AiFxJLbqqxakpf8OOwtuefTLc1aVY6Qc87l+Q9iqI7Lya3yMX3i+fROKZWrIO11h1ws9sAc/ayUPJHllRyNVCw6ThaxnP2JbpUtPgcbTyxHWZsW6Z7v0IwfRb1+QhXwnvP+oJ5fZqFHvfmW9ZgGooB39m8O/gdQSwMEFAACAAgAkK6jSCqKN+aHEQAA8GEAABcAAAB1bml2ZXJzYWwvdW5pdmVyc2FsLnBuZ+3d+VeS2f8AcEszJ2eizcwsbZq0xQXUGjMXWmzSkXKd1FLR1GwzNTMUWVKnsUUldcpdmlzaJW3S3MAlJdSgCZXSlAqFEJUQkR0+9J2az4x+5g/4nvNwDni49znPva/73NUf3lzyOrDvm0WrF2lpaX3j7ubqo6WlA9PS0o7T09WkqHZb7tP8mRfvs2+3VhV1DVfzRSdq1/5dWlrVOH1F2ALN969i3QLjtbQWt396zyPH3I7Q0gq74O66yy8xZGIIfuVBpJIsUOajtJzPH9AGteV+tHya9SNk04+uznrL59ssmXgGKf/ouv5F2jL9+Xt0Lnl5KrRTkJWBFJlobZNiSH7uQT2fdujRUcI2JuOX/fUcWml9FaOnNIlP6yE+LlBIpume9vxm8TC7BDFcL5Gyi2Jk3K9XhZ6fp/v3j7c/rF6lLDvkti2bizvMgrpI3qYZS7uuuNw01P4a0qL194/7Nl7REYoneuamWEV1wM2Vtv/MhrTsTNbucxsjP6BB1U3KsPt3YCb7MiNmlXcjPeWEWd0Y72xQIk4fQZss+Gf2+ZRI7b4fTyuVfKwhDFY1p7rnU8Df+FnUV1ha5ZlFjWTMzv8QuRPivcTAVXd2Rr7REliTd2LZnPvNay1n/PwsogdtN0tz1fghxHvpT3Nv9RBCuZezjNMzt+yWNte9fkuNZpfR0lbuv9R355D97Batn6e/3MB7b8ScOunnNm3ZHEfNmG0P0bWE+bkaZM++XpOMNLBZ0AsgAASAABAAAkAACAABIAAEgAAQAAJAAAgAASAABIAAEAACQAAIAAEgAASAABAAAkAACAABIAAEgAAQAAJAAAgAASAABIAAEAACQAAIAAEgAASAABAAAkAACAABIAAEgAAQAAJAAAgAASAABIAAEAACQAAIAAEgAASAABAA4v8RIkXaNvKI5jIo+R/RAs+nqO1ju8MS0+bG0dM9bb8uP+BVwCqb2WEBW3rOh77PbDNeMCeioJ750YNHD85OhcT+e/v+W/I12ObIOXV9dh5MmWc+v2zn3RezylirKTr1Umib1uwq+QucYS7SkdznHuDm35OmKBvtcU5Tz9gpC0221+NFZ/q6/cFRzU1rx/IY3qP/LNDaHqJEzayA5gXLbfs4jSJhHUkZPe0Q06wSbWVxGSrMLUkiWVUMDclHSd6lF5mqJeSNhm7WjU3IJN7oTFa7qck/YynCtflE+SRFVaH+dtdNF84DRjTlnDO1Hu1CYgedgFSzRfAdeGk7K3TqTTyt5CdLo/TDYARy+0kT9QXDkFe9tG04ebupKlZIdeSjJuLgaFHfczBGcOUKnuYiH7/LecwWC7d3Y5c0CTqN4SVKPlYtH6RikGBRYiP10eSpN0yoWkobNAE3M4J/qHovDkAGmqCn/3geSeD8VlqFLDi6t3Zc/sJROE3N//L0c1JkHtO+ykWXtnmHcuNKk9gFHTQzXtz1Ulq9S9PkzN30ZXEQB8bqn8Din0jVjI3ViKEERsfG7pOl4mbxsPwx+d4rH1IIvphBi8EIiwzVjWxpUnG7WuveI4KXT5SqmY/mv1cz6g9KViG8QY3yyUZEZxWyAVmMHEA2xYFHb65/qgcWqfMmTxVlC2rWTiUHzdT08g4R9gS6XG8OB9PvP1uMPRxQw333V4Wpr3cqR4dYOCgmPLz14hoPxNkqm4iJ7mAE6hoz57vF5ifhL3xRTWZOlHbe8h7ZyBMVYj/kTiSl1jP/pDdEuSHhvlZOXgdrUpzO0PuWpTgR7J1drkrW+UXw8HJ4gr+IaVDfWZL51taE4JTR4b3gIvf9iDFT0tn/wbb0XF42GotDru28ya3JqwjhvJMGtI7suH6cfCg7ST7An+iud7D/3K+2m2mLmq08BfG99zAF16mKu1iSLwqTwPDgPJx5l0opZX6VhOK2DbR442NppJHwQbPA/CCmqSWrO6hS7BX2myrZpGbLhgzRvguEpXu3pMLwmMTbXjbwKxlmf1TZU4N/mFE6j4ktbnmAuy9u8QAzBxBbBk34n2oSkL12akfyAC/58Ll+auGXDm7nxRx8vwJaDe3s/n26NjaDKewt5QzwOTVnD4piWyNoobaLEdGQO6RWPBZ7RbqgbyM3vOMhe8qJGoaFnGpsXApjC0JXw2oXXK9Pj8aRVmw4Z2QEphNJ5IG8SO6o49PBhOblziOR07+nNzs7QDnkz2Ph1rEbRCeWOZaZIyW/9kDEBpvmMbnMW8StUVzLfqcgSH1laM1Esm+G/t2rPiBDjyoxqMBX37wxQ8+cp349tY0/7UQVEUscYjjPP98Q8bJlv8r81uDNpy8DmdyrcSUkrJJO8eBUT8e2jqxOdUdvplbx432qy4mGXYUxeg1nC0xKlWF+8IN2mX50fpgPyUXJwFUy2yOQVJGZHx0rPYYC5coeC5RenSz4jDPM2u7MB371TGQ1hKJITI4P+WsaPG6cOPGYMYDanBUja1CCA+FYpSjtJmWtvnnRa9zx4w3jYekr7oQ37TksNHPIU8Y/EF1KWpArIIz0qk/Lb6XjBDUIbGkC1cCmU1xWgHH368hpyFt06LsTmedtlZUE+q07HLvM9QY7Kj3tQJvoQritbduBqWQYicsrzBvtTaWYqj6mP8C29MnTg/kLG4pmZPiZhdGTZOXnKRetm6UkbDWZSuLa4M9RXtlg+b6o4XTVycJUSop+ruznxAbXV7pnGXmHMsAdd9I9sdbOpAr7+SC4OusJtYE4UoHJ2mlLJazvSAyw2tdJ8NQUe3EzS1CJsH//g/P93V2R6vnPX+ad6uu+rjJhFRH7u5vZkfWWA2tObEniBPJ7hzHyiSunGya4OrkiIqjZ3pN///NC9jbomzVTnnoM+JvnWNWYP0k2Fk6XPUmSfTSEo+KEvb6e0RiVEM+cEfBqOb6kGYWQBkddaJWohbgkXlJf+xg2F1fGi8ubtEBjRBKRZk7Yjh4Q2PbzvEkhBHoVo84khOMPwpeGK5HOTJlItiaUQecnr2SNOo/IC/TMF+rmml01mQQZ6bocVmYRhwUYGfcWPLOH3f1IFtP6dPDXus1/BdK11YxVi5mvtFnH2XABRJXsmibLT2Dg7Jko4T1mMoPVC1/cz9/mMlmivpLDJ6lVHblZq7KbrD1ijCnCQjx561u/p7dNWYxOeOLp5BKe1A9211S0A8eoe++uXMWpFnqpxeeDecLHBBqRSXOFLIWttBh5aVySLtc+SWmJ5D+zTiZvyn/4OKK73Sjs8/p3J6VuGMm7EWCrSj2NWgY9uITuOb4PUoBZBo9jaSY+otVZGP7oILkdq+TBwSbYhuHbHF/olsL7mfPo5MPI5FecpCwcgycy9iRZ5AfNKMj0Xl7wHxE6ZUmrVnMcm9PQIZNS+q+ZFcICaJCmPke2brbF8UHVe1IpAb/2qBGDwojMbX+F/a1LuSfxj6u9kFUtu43bVbcgVyaCqgS4ugfW1zXXB8NYbh25Mm/4+xrPDQFTJJqwWLWAc9FVrpMrayY7ZO3tqh19Vp3q/jpgh2mr67pL2eW3nTB8aHntECm07Wex/l9jLGHVq416Pfijlk5jy8Uyh91uVusrW8tduKZMRLhqe/idmuj9zpk64ddsiWqK3iIhmB4oR1qVCAY4dnAkg3cIfLikVaKyEDVYod2pKDPb9d7OE2erbZXKLAPYmPhT4Rv0zDUrN/R7kmIUDN4Jw/YT+tpfts9IVFc/nNgJCSPdQxPs5X9WJ4iQgk5tqQ2tsTqbEROww+U30+oyk7rdu9HqHG5eXgaccAyidAjGZbzwUTsS19wiRkQyGeGUQRcawjKykxdM4FRdoCgSHjBOypIPkFZEMfLe6JnDMazOzW1JrQOih2jrRKfny0oFHy9/e0GkkvOZTjOvwos2lia+r8WDoIqP7EamcrKDpbeRIV8cO7EW2URvMGwd+X2yfTBd/mWHVHTibfY+k9eO32fgAjn6uVLSQTt1TvFSEDsulOtxZkxchLHrFYxuF2LdzaVrErkhuZxtzril9p3iYCO4jx0839JZfdkqPNhWrbJiHccZwLo6X0oD8i0tYS6yD2XPxSS1cv/e7NQGHofuCUULtoueiLZyW5NRWLcE21g3SAGxzITeGUwj0AuQwc2gsC9bKeLpt9f8Q+pzQs+8tl8zpJlSO/Ne9qivFW9jPjnb4PdaFLnF49sjE26hE8LXM2YOopP0C89qwZT6cSmj5qhr+fFNher4HvIi88jv0EWC/fCoeRX9G0AukrcV1RGrvcfieMdfpoklqvO8iNAJR7Y3h9x2SpV1CCI4R+dOdPK6HP9cJeRGiZrdH+iyuUf31WD1j1TJqnP3rc9peoXTzYxId2cVqqJmhvWBt8hcJM/ALk48DCnAuh9QIhZky8YyZDUVAmevMWkGI1kFnr/2u/xfL6GHS3Vy3SFJrEx7a2Ivu0azkUgfiqc5F2meEaKIpJyIwZS+NlKw7Un1kpcWUAR+V3PaIKeke/p4DmJatPiMYnn4YGnVsM3h/HFxa/tv4g/cks8V/bo4LcVTs2U98lU26usd6DeyDeqaWG9TUwarR21WtEiLZdzaLxxcCeok7MeSLn/FYnDUT0/LdlgOecoUnTwbKE72snjpnrG4sXeNIcwdBNmVP5CSabxX1S1jWpQs0o2FAmXuYyVY6Uce4Z6qdQ6CFGiG5NEqkbMH27vcWuyJldE7aDK1MB06/WJPEV4xsvEIpaAjZ+mTpzmjob/THPPQaZR82UQheJG5i5djb9mtqIufu17M2wd1wwOO+ePLDQ6MHr9+Ct/VnVQCJvMIJKK/5Z1HTeGaXRHo2IQTV7MNbpREZVfuKl/0CuXgQ/oeXVwoRskHmSthOrnGjX6BSHLj9EceMhmOdHBSsLGxI1lDNp8b52ttcPO0T+OxmhF1g4s19BqTU88pHXS8rmf+iA8/w28WY6Kda3jdp9gWuTFo3mHNmWB9/riksoshWhzPBemBxPNWfNmSv+hu0Uyaw1sKLaXEKly35zvxHaxBFBPcYcQ5FmYr1fGEcKXOASh3KlfTS4j80DzV+Y8fQ0zX1ceIv2w9TDGSd7uYtAgmzoPfS7cqIPmCGSUSNBMtHkrrN1tp/oj0DfNTj9Y0rkWuVGwjMHPgrD2kk8tamLuHyO0fQFSJki2V8969czl25MtgkRnd5odVz4R3xWObzJgclewBWgpPnnhsIX3T0haxbP8YfuHwzH44HCMdJdx0V6qjmdOPVUlhmi6d9Mvy1hFJaznxXOyEYx3alP+C4Bkka+9ol6NjR6lDDn/W2Z7ckoByauCTq/2lZz2OEqbEO/o4Cdfwhk81z0dVKVm1kMSOwasVHCgcBbo8jTdQURHER1IRAWuVX/xODJF2w1Vnwkn8Zz9duGGqeLtwIeN1uOe3vIlGDK4Cuk7zvFAvWNZDZp9buVx3zEI7S1DPvuNEk5Wu9YjywcVvAfNtQrIaWBV2biYmC3PjreJPWtBxmOmy5+0gaNOOwl5WP31D+mRcczxfs1f85eMqrFufsOkywXM8cWNIFP/KlyUoNyVcbTZsM3/nlBMDRU2uwtMIDunhCrMTa2DUpYFnYj8Fy68k5lE+9WmPMsp/p6yS4T8Sg5WtXX8/KHKO3VDdnAginXhfc+zhTPxwvAKFibZ06ITf7GwtH96UJbLvOLl4PboYrZqpn++GhubKfH6WMaV5HxTjUdBGiW0WMj/gPehyvCKtrbvH6r/HPn9tzrR0vJCGpdOSGkmqS/LmVPcp42IhizjVZVG0zxR91lf95uN0lPKQ83gx3B7cCF03+8j/KnonpEBJb3uYmN4654Cr6eFHNrfPSbbTZNgvilkx5ywOAZmrZQzSmsv2X+vO/fEAj/8L1i9nqs+tG970b8H6RR2G8O1L/se9W1rydO9eezOg4Kdfu8RX8Rx32s25IsowsxwTpJlzBJo+ts/dZ/mcf3DceJBy4jsW2b+1HPNOs+Dw2UIaNCYZ8mNhYdfs3yeAavftvnsJhlWYFhB7mn9T60K1NC/3vQdcq3aHpv4HUEsDBBQAAgAIAJCuo0iV7pF+SwAAAGsAAAAbAAAAdW5pdmVyc2FsL3VuaXZlcnNhbC5wbmcueG1ss7GvyM1RKEstKs7Mz7NVMtQzULK34+WyKShKLctMLVeoAIoBBSFASaESyDVCcMszU0oygEIG5mYIwYzUzPSMElslCwNzuKA+0EwAUEsBAgAAFAACAAgAkK6jSA5qJE5iBAAABREAAB0AAAAAAAAAAQAAAAAAAAAAAHVuaXZlcnNhbC9jb21tb25fbWVzc2FnZXMubG5nUEsBAgAAFAACAAgAkK6jSAh+CyMpAwAAhgwAACcAAAAAAAAAAQAAAAAAnQQAAHVuaXZlcnNhbC9mbGFzaF9wdWJsaXNoaW5nX3NldHRpbmdzLnhtbFBLAQIAABQAAgAIAJCuo0i1/AlkugIAAFUKAAAhAAAAAAAAAAEAAAAAAAsIAAB1bml2ZXJzYWwvZmxhc2hfc2tpbl9zZXR0aW5ncy54bWxQSwECAAAUAAIACACQrqNIKpYPZ/4CAACXCwAAJgAAAAAAAAABAAAAAAAECwAAdW5pdmVyc2FsL2h0bWxfcHVibGlzaGluZ19zZXR0aW5ncy54bWxQSwECAAAUAAIACACQrqNIaHFSkZoBAAAfBgAAHwAAAAAAAAABAAAAAABGDgAAdW5pdmVyc2FsL2h0bWxfc2tpbl9zZXR0aW5ncy5qc1BLAQIAABQAAgAIAJCuo0g9PC/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/o+CAAAjyAAACkAAAAAAAAAAQAAAAAA6hQAAHVuaXZlcnNhbC9za2luX2N1c3RvbWl6YXRpb25fc2V0dGluZ3MueG1sUEsBAgAAFAACAAgAkK6jSCqKN+aHEQAA8GEAABcAAAAAAAAAAAAAAAAAbx0AAHVuaXZlcnNhbC91bml2ZXJzYWwucG5nUEsBAgAAFAACAAgAkK6jSJXukX5LAAAAawAAABsAAAAAAAAAAQAAAAAAKy8AAHVuaXZlcnNhbC91bml2ZXJzYWwucG5nLnhtbFBLBQYAAAAACwALAEkDAACvLwAAAAA=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我图VIP设计PPT上传\10月份上传文件\298"/>
  <p:tag name="ISPRING_FIRST_PUBLISH" val="1"/>
  <p:tag name="KSO_WPP_MARK_KEY" val="e4a8faef-9fda-446b-affe-62acce8eb487"/>
  <p:tag name="COMMONDATA" val="eyJoZGlkIjoiYzk0NDVjNTkxNGYwMWQ5MjZhYTA3YmM4OTY5OWQwZmQifQ=="/>
</p:tagLst>
</file>

<file path=ppt/theme/theme1.xml><?xml version="1.0" encoding="utf-8"?>
<a:theme xmlns:a="http://schemas.openxmlformats.org/drawingml/2006/main" name="Office 主题">
  <a:themeElements>
    <a:clrScheme name="自定义 9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DA0000"/>
      </a:accent1>
      <a:accent2>
        <a:srgbClr val="FFC000"/>
      </a:accent2>
      <a:accent3>
        <a:srgbClr val="DA0000"/>
      </a:accent3>
      <a:accent4>
        <a:srgbClr val="FFC000"/>
      </a:accent4>
      <a:accent5>
        <a:srgbClr val="DA0000"/>
      </a:accent5>
      <a:accent6>
        <a:srgbClr val="FFC000"/>
      </a:accent6>
      <a:hlink>
        <a:srgbClr val="DA0000"/>
      </a:hlink>
      <a:folHlink>
        <a:srgbClr val="FFC000"/>
      </a:folHlink>
    </a:clrScheme>
    <a:fontScheme name="自定义 1">
      <a:majorFont>
        <a:latin typeface="Calibri Light"/>
        <a:ea typeface="思源黑体 CN Bold"/>
        <a:cs typeface=""/>
      </a:majorFont>
      <a:minorFont>
        <a:latin typeface="Calibri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2350</Words>
  <Application>WPS 演示</Application>
  <PresentationFormat>全屏显示(16:9)</PresentationFormat>
  <Paragraphs>148</Paragraphs>
  <Slides>19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3" baseType="lpstr">
      <vt:lpstr>Arial</vt:lpstr>
      <vt:lpstr>宋体</vt:lpstr>
      <vt:lpstr>Wingdings</vt:lpstr>
      <vt:lpstr>字魂160号-檀宋</vt:lpstr>
      <vt:lpstr>Alibaba PuHuiTi</vt:lpstr>
      <vt:lpstr>Calibri</vt:lpstr>
      <vt:lpstr>微软雅黑</vt:lpstr>
      <vt:lpstr>Arial Unicode MS</vt:lpstr>
      <vt:lpstr>思源黑体 CN Bold</vt:lpstr>
      <vt:lpstr>黑体</vt:lpstr>
      <vt:lpstr>Calibri Light</vt:lpstr>
      <vt:lpstr>思源黑体 CN</vt:lpstr>
      <vt:lpstr>字魂36号-正文宋楷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lenovo</cp:lastModifiedBy>
  <cp:revision>2</cp:revision>
  <dcterms:created xsi:type="dcterms:W3CDTF">2019-05-13T21:35:00Z</dcterms:created>
  <dcterms:modified xsi:type="dcterms:W3CDTF">2022-12-13T03:03:34Z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DC7B86A8DF844B76848F2BD0F4AEB99D</vt:lpwstr>
  </property>
  <property fmtid="{D5CDD505-2E9C-101B-9397-08002B2CF9AE}" pid="3" name="KSOProductBuildVer">
    <vt:lpwstr>2052-11.1.0.12763</vt:lpwstr>
  </property>
</Properties>
</file>