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3"/>
    <p:sldId id="962" r:id="rId4"/>
    <p:sldId id="963" r:id="rId5"/>
    <p:sldId id="943" r:id="rId6"/>
    <p:sldId id="944" r:id="rId7"/>
    <p:sldId id="945" r:id="rId8"/>
    <p:sldId id="955" r:id="rId9"/>
    <p:sldId id="964" r:id="rId10"/>
    <p:sldId id="946" r:id="rId11"/>
    <p:sldId id="947" r:id="rId12"/>
    <p:sldId id="948" r:id="rId13"/>
    <p:sldId id="957" r:id="rId14"/>
    <p:sldId id="965" r:id="rId15"/>
    <p:sldId id="949" r:id="rId16"/>
    <p:sldId id="950" r:id="rId17"/>
    <p:sldId id="951" r:id="rId18"/>
    <p:sldId id="958" r:id="rId19"/>
    <p:sldId id="959" r:id="rId20"/>
    <p:sldId id="966" r:id="rId21"/>
    <p:sldId id="952" r:id="rId22"/>
    <p:sldId id="953" r:id="rId23"/>
    <p:sldId id="954" r:id="rId24"/>
    <p:sldId id="960" r:id="rId25"/>
    <p:sldId id="967" r:id="rId26"/>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2E0"/>
    <a:srgbClr val="FF100D"/>
    <a:srgbClr val="FF1604"/>
    <a:srgbClr val="FF5A05"/>
    <a:srgbClr val="FF1700"/>
    <a:srgbClr val="D91C10"/>
    <a:srgbClr val="F137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03" autoAdjust="0"/>
    <p:restoredTop sz="94660"/>
  </p:normalViewPr>
  <p:slideViewPr>
    <p:cSldViewPr snapToGrid="0" showGuides="1">
      <p:cViewPr>
        <p:scale>
          <a:sx n="66" d="100"/>
          <a:sy n="66" d="100"/>
        </p:scale>
        <p:origin x="1848" y="11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gs" Target="tags/tag14.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39900EA9-1305-4FB4-BFBC-4D575A210A6C}"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9CD69EC1-5B7B-4511-8898-4E8B1374545D}"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7D01B93-4AED-4D25-AA12-A23F8830536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6373D50-3A5F-43F2-9AFE-70C39D591E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7D01B93-4AED-4D25-AA12-A23F8830536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6373D50-3A5F-43F2-9AFE-70C39D591E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7D01B93-4AED-4D25-AA12-A23F8830536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6373D50-3A5F-43F2-9AFE-70C39D591E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7D01B93-4AED-4D25-AA12-A23F8830536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6373D50-3A5F-43F2-9AFE-70C39D591E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7D01B93-4AED-4D25-AA12-A23F8830536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6373D50-3A5F-43F2-9AFE-70C39D591E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7D01B93-4AED-4D25-AA12-A23F8830536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6373D50-3A5F-43F2-9AFE-70C39D591E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7D01B93-4AED-4D25-AA12-A23F88305367}"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6373D50-3A5F-43F2-9AFE-70C39D591E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7D01B93-4AED-4D25-AA12-A23F8830536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6373D50-3A5F-43F2-9AFE-70C39D591E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7D01B93-4AED-4D25-AA12-A23F88305367}"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6373D50-3A5F-43F2-9AFE-70C39D591E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7D01B93-4AED-4D25-AA12-A23F8830536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6373D50-3A5F-43F2-9AFE-70C39D591E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7D01B93-4AED-4D25-AA12-A23F8830536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6373D50-3A5F-43F2-9AFE-70C39D591E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pic>
          <p:nvPicPr>
            <p:cNvPr id="8" name="图片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9" name="图片 8"/>
            <p:cNvPicPr>
              <a:picLocks noChangeAspect="1"/>
            </p:cNvPicPr>
            <p:nvPr/>
          </p:nvPicPr>
          <p:blipFill rotWithShape="1">
            <a:blip r:embed="rId12" cstate="print">
              <a:extLst>
                <a:ext uri="{28A0092B-C50C-407E-A947-70E740481C1C}">
                  <a14:useLocalDpi xmlns:a14="http://schemas.microsoft.com/office/drawing/2010/main" val="0"/>
                </a:ext>
              </a:extLst>
            </a:blip>
            <a:srcRect t="44375"/>
            <a:stretch>
              <a:fillRect/>
            </a:stretch>
          </p:blipFill>
          <p:spPr>
            <a:xfrm>
              <a:off x="0" y="2576286"/>
              <a:ext cx="12192000" cy="4281714"/>
            </a:xfrm>
            <a:prstGeom prst="rect">
              <a:avLst/>
            </a:prstGeom>
          </p:spPr>
        </p:pic>
      </p:grpSp>
      <p:sp>
        <p:nvSpPr>
          <p:cNvPr id="10" name="矩形 9"/>
          <p:cNvSpPr/>
          <p:nvPr userDrawn="1"/>
        </p:nvSpPr>
        <p:spPr>
          <a:xfrm>
            <a:off x="285750" y="342900"/>
            <a:ext cx="115824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11" name="图片 10"/>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hdphoto" Target="../media/image7.wdp"/><Relationship Id="rId7" Type="http://schemas.openxmlformats.org/officeDocument/2006/relationships/image" Target="../media/image6.png"/><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21.png"/><Relationship Id="rId2" Type="http://schemas.openxmlformats.org/officeDocument/2006/relationships/tags" Target="../tags/tag10.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microsoft.com/office/2007/relationships/hdphoto" Target="../media/image12.wdp"/><Relationship Id="rId5" Type="http://schemas.openxmlformats.org/officeDocument/2006/relationships/image" Target="../media/image11.png"/><Relationship Id="rId4" Type="http://schemas.openxmlformats.org/officeDocument/2006/relationships/image" Target="../media/image23.png"/><Relationship Id="rId3" Type="http://schemas.openxmlformats.org/officeDocument/2006/relationships/tags" Target="../tags/tag11.xml"/><Relationship Id="rId2" Type="http://schemas.openxmlformats.org/officeDocument/2006/relationships/image" Target="../media/image22.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9" Type="http://schemas.openxmlformats.org/officeDocument/2006/relationships/image" Target="../media/image8.png"/><Relationship Id="rId8" Type="http://schemas.microsoft.com/office/2007/relationships/hdphoto" Target="../media/image7.wdp"/><Relationship Id="rId7" Type="http://schemas.openxmlformats.org/officeDocument/2006/relationships/image" Target="../media/image6.png"/><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slideLayout" Target="../slideLayouts/slideLayout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tags" Target="../tags/tag7.xml"/><Relationship Id="rId2" Type="http://schemas.openxmlformats.org/officeDocument/2006/relationships/image" Target="../media/image14.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microsoft.com/office/2007/relationships/hdphoto" Target="../media/image12.wdp"/><Relationship Id="rId5" Type="http://schemas.openxmlformats.org/officeDocument/2006/relationships/image" Target="../media/image11.png"/><Relationship Id="rId4" Type="http://schemas.openxmlformats.org/officeDocument/2006/relationships/image" Target="../media/image15.png"/><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12192000" cy="6858000"/>
            <a:chOff x="0" y="0"/>
            <a:chExt cx="12192000" cy="685800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46" name="图片 45"/>
            <p:cNvPicPr>
              <a:picLocks noChangeAspect="1"/>
            </p:cNvPicPr>
            <p:nvPr/>
          </p:nvPicPr>
          <p:blipFill rotWithShape="1">
            <a:blip r:embed="rId1" cstate="print">
              <a:extLst>
                <a:ext uri="{28A0092B-C50C-407E-A947-70E740481C1C}">
                  <a14:useLocalDpi xmlns:a14="http://schemas.microsoft.com/office/drawing/2010/main" val="0"/>
                </a:ext>
              </a:extLst>
            </a:blip>
            <a:srcRect t="44375"/>
            <a:stretch>
              <a:fillRect/>
            </a:stretch>
          </p:blipFill>
          <p:spPr>
            <a:xfrm>
              <a:off x="0" y="2576286"/>
              <a:ext cx="12192000" cy="4281714"/>
            </a:xfrm>
            <a:prstGeom prst="rect">
              <a:avLst/>
            </a:prstGeom>
          </p:spPr>
        </p:pic>
      </p:grpSp>
      <p:pic>
        <p:nvPicPr>
          <p:cNvPr id="43" name="图片 42"/>
          <p:cNvPicPr>
            <a:picLocks noChangeAspect="1"/>
          </p:cNvPicPr>
          <p:nvPr/>
        </p:nvPicPr>
        <p:blipFill rotWithShape="1">
          <a:blip r:embed="rId2" cstate="print">
            <a:extLst>
              <a:ext uri="{28A0092B-C50C-407E-A947-70E740481C1C}">
                <a14:useLocalDpi xmlns:a14="http://schemas.microsoft.com/office/drawing/2010/main" val="0"/>
              </a:ext>
            </a:extLst>
          </a:blip>
          <a:srcRect t="66125"/>
          <a:stretch>
            <a:fillRect/>
          </a:stretch>
        </p:blipFill>
        <p:spPr>
          <a:xfrm flipH="1">
            <a:off x="0" y="4891314"/>
            <a:ext cx="12192000" cy="1966686"/>
          </a:xfrm>
          <a:prstGeom prst="rect">
            <a:avLst/>
          </a:prstGeom>
        </p:spPr>
      </p:pic>
      <p:pic>
        <p:nvPicPr>
          <p:cNvPr id="52" name="图片 5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9765" y="4296228"/>
            <a:ext cx="2108206" cy="2108206"/>
          </a:xfrm>
          <a:prstGeom prst="rect">
            <a:avLst/>
          </a:prstGeom>
        </p:spPr>
      </p:pic>
      <p:pic>
        <p:nvPicPr>
          <p:cNvPr id="53" name="图片 5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7937" y="4787897"/>
            <a:ext cx="1317177" cy="1317177"/>
          </a:xfrm>
          <a:prstGeom prst="rect">
            <a:avLst/>
          </a:prstGeom>
        </p:spPr>
      </p:pic>
      <p:grpSp>
        <p:nvGrpSpPr>
          <p:cNvPr id="54" name="组合 53"/>
          <p:cNvGrpSpPr/>
          <p:nvPr/>
        </p:nvGrpSpPr>
        <p:grpSpPr>
          <a:xfrm>
            <a:off x="3907971" y="4172307"/>
            <a:ext cx="2651232" cy="368300"/>
            <a:chOff x="3881701" y="3763957"/>
            <a:chExt cx="2651232" cy="368300"/>
          </a:xfrm>
        </p:grpSpPr>
        <p:sp>
          <p:nvSpPr>
            <p:cNvPr id="55" name="矩形: 圆角 25"/>
            <p:cNvSpPr/>
            <p:nvPr>
              <p:custDataLst>
                <p:tags r:id="rId5"/>
              </p:custDataLst>
            </p:nvPr>
          </p:nvSpPr>
          <p:spPr>
            <a:xfrm>
              <a:off x="3881701" y="3769554"/>
              <a:ext cx="305177" cy="306110"/>
            </a:xfrm>
            <a:prstGeom prst="roundRect">
              <a:avLst>
                <a:gd name="adj" fmla="val 50000"/>
              </a:avLst>
            </a:prstGeom>
            <a:solidFill>
              <a:srgbClr val="C00000"/>
            </a:solidFill>
            <a:ln w="12700" cap="flat" cmpd="sng" algn="ctr">
              <a:solidFill>
                <a:schemeClr val="bg1">
                  <a:lumMod val="95000"/>
                </a:schemeClr>
              </a:solidFill>
              <a:prstDash val="solid"/>
              <a:miter lim="800000"/>
            </a:ln>
            <a:effectLst>
              <a:outerShdw blurRad="76200" dist="38100" dir="5160000" algn="tl" rotWithShape="0">
                <a:schemeClr val="bg1">
                  <a:lumMod val="65000"/>
                </a:schemeClr>
              </a:outerShdw>
            </a:effectLst>
          </p:spPr>
          <p:txBody>
            <a:bodyPr lIns="86868" tIns="43434" rIns="86868" bIns="43434"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0" cap="none" spc="30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rPr>
                <a:t> </a:t>
              </a:r>
              <a:endParaRPr kumimoji="0" lang="zh-CN" altLang="en-US" sz="1600" b="1" i="0" u="none" strike="noStrike" kern="0" cap="none" spc="30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56" name="student-graduation-cap-shape_52041"/>
            <p:cNvSpPr>
              <a:spLocks noChangeAspect="1"/>
            </p:cNvSpPr>
            <p:nvPr/>
          </p:nvSpPr>
          <p:spPr bwMode="auto">
            <a:xfrm>
              <a:off x="3947499" y="3828367"/>
              <a:ext cx="164403" cy="170015"/>
            </a:xfrm>
            <a:custGeom>
              <a:avLst/>
              <a:gdLst>
                <a:gd name="connsiteX0" fmla="*/ 233363 w 325438"/>
                <a:gd name="connsiteY0" fmla="*/ 249238 h 336550"/>
                <a:gd name="connsiteX1" fmla="*/ 279401 w 325438"/>
                <a:gd name="connsiteY1" fmla="*/ 249238 h 336550"/>
                <a:gd name="connsiteX2" fmla="*/ 279401 w 325438"/>
                <a:gd name="connsiteY2" fmla="*/ 290513 h 336550"/>
                <a:gd name="connsiteX3" fmla="*/ 233363 w 325438"/>
                <a:gd name="connsiteY3" fmla="*/ 290513 h 336550"/>
                <a:gd name="connsiteX4" fmla="*/ 171450 w 325438"/>
                <a:gd name="connsiteY4" fmla="*/ 249238 h 336550"/>
                <a:gd name="connsiteX5" fmla="*/ 217488 w 325438"/>
                <a:gd name="connsiteY5" fmla="*/ 249238 h 336550"/>
                <a:gd name="connsiteX6" fmla="*/ 217488 w 325438"/>
                <a:gd name="connsiteY6" fmla="*/ 290513 h 336550"/>
                <a:gd name="connsiteX7" fmla="*/ 171450 w 325438"/>
                <a:gd name="connsiteY7" fmla="*/ 290513 h 336550"/>
                <a:gd name="connsiteX8" fmla="*/ 107950 w 325438"/>
                <a:gd name="connsiteY8" fmla="*/ 249238 h 336550"/>
                <a:gd name="connsiteX9" fmla="*/ 155575 w 325438"/>
                <a:gd name="connsiteY9" fmla="*/ 249238 h 336550"/>
                <a:gd name="connsiteX10" fmla="*/ 155575 w 325438"/>
                <a:gd name="connsiteY10" fmla="*/ 290513 h 336550"/>
                <a:gd name="connsiteX11" fmla="*/ 107950 w 325438"/>
                <a:gd name="connsiteY11" fmla="*/ 290513 h 336550"/>
                <a:gd name="connsiteX12" fmla="*/ 46038 w 325438"/>
                <a:gd name="connsiteY12" fmla="*/ 249238 h 336550"/>
                <a:gd name="connsiteX13" fmla="*/ 93663 w 325438"/>
                <a:gd name="connsiteY13" fmla="*/ 249238 h 336550"/>
                <a:gd name="connsiteX14" fmla="*/ 93663 w 325438"/>
                <a:gd name="connsiteY14" fmla="*/ 290513 h 336550"/>
                <a:gd name="connsiteX15" fmla="*/ 46038 w 325438"/>
                <a:gd name="connsiteY15" fmla="*/ 290513 h 336550"/>
                <a:gd name="connsiteX16" fmla="*/ 233363 w 325438"/>
                <a:gd name="connsiteY16" fmla="*/ 195263 h 336550"/>
                <a:gd name="connsiteX17" fmla="*/ 279401 w 325438"/>
                <a:gd name="connsiteY17" fmla="*/ 195263 h 336550"/>
                <a:gd name="connsiteX18" fmla="*/ 279401 w 325438"/>
                <a:gd name="connsiteY18" fmla="*/ 234951 h 336550"/>
                <a:gd name="connsiteX19" fmla="*/ 233363 w 325438"/>
                <a:gd name="connsiteY19" fmla="*/ 234951 h 336550"/>
                <a:gd name="connsiteX20" fmla="*/ 171450 w 325438"/>
                <a:gd name="connsiteY20" fmla="*/ 195263 h 336550"/>
                <a:gd name="connsiteX21" fmla="*/ 217488 w 325438"/>
                <a:gd name="connsiteY21" fmla="*/ 195263 h 336550"/>
                <a:gd name="connsiteX22" fmla="*/ 217488 w 325438"/>
                <a:gd name="connsiteY22" fmla="*/ 234951 h 336550"/>
                <a:gd name="connsiteX23" fmla="*/ 171450 w 325438"/>
                <a:gd name="connsiteY23" fmla="*/ 234951 h 336550"/>
                <a:gd name="connsiteX24" fmla="*/ 107950 w 325438"/>
                <a:gd name="connsiteY24" fmla="*/ 195263 h 336550"/>
                <a:gd name="connsiteX25" fmla="*/ 155575 w 325438"/>
                <a:gd name="connsiteY25" fmla="*/ 195263 h 336550"/>
                <a:gd name="connsiteX26" fmla="*/ 155575 w 325438"/>
                <a:gd name="connsiteY26" fmla="*/ 234951 h 336550"/>
                <a:gd name="connsiteX27" fmla="*/ 107950 w 325438"/>
                <a:gd name="connsiteY27" fmla="*/ 234951 h 336550"/>
                <a:gd name="connsiteX28" fmla="*/ 46038 w 325438"/>
                <a:gd name="connsiteY28" fmla="*/ 195263 h 336550"/>
                <a:gd name="connsiteX29" fmla="*/ 93663 w 325438"/>
                <a:gd name="connsiteY29" fmla="*/ 195263 h 336550"/>
                <a:gd name="connsiteX30" fmla="*/ 93663 w 325438"/>
                <a:gd name="connsiteY30" fmla="*/ 234951 h 336550"/>
                <a:gd name="connsiteX31" fmla="*/ 46038 w 325438"/>
                <a:gd name="connsiteY31" fmla="*/ 234951 h 336550"/>
                <a:gd name="connsiteX32" fmla="*/ 233363 w 325438"/>
                <a:gd name="connsiteY32" fmla="*/ 139700 h 336550"/>
                <a:gd name="connsiteX33" fmla="*/ 279401 w 325438"/>
                <a:gd name="connsiteY33" fmla="*/ 139700 h 336550"/>
                <a:gd name="connsiteX34" fmla="*/ 279401 w 325438"/>
                <a:gd name="connsiteY34" fmla="*/ 180975 h 336550"/>
                <a:gd name="connsiteX35" fmla="*/ 233363 w 325438"/>
                <a:gd name="connsiteY35" fmla="*/ 180975 h 336550"/>
                <a:gd name="connsiteX36" fmla="*/ 171450 w 325438"/>
                <a:gd name="connsiteY36" fmla="*/ 139700 h 336550"/>
                <a:gd name="connsiteX37" fmla="*/ 217488 w 325438"/>
                <a:gd name="connsiteY37" fmla="*/ 139700 h 336550"/>
                <a:gd name="connsiteX38" fmla="*/ 217488 w 325438"/>
                <a:gd name="connsiteY38" fmla="*/ 180975 h 336550"/>
                <a:gd name="connsiteX39" fmla="*/ 171450 w 325438"/>
                <a:gd name="connsiteY39" fmla="*/ 180975 h 336550"/>
                <a:gd name="connsiteX40" fmla="*/ 107950 w 325438"/>
                <a:gd name="connsiteY40" fmla="*/ 139700 h 336550"/>
                <a:gd name="connsiteX41" fmla="*/ 155575 w 325438"/>
                <a:gd name="connsiteY41" fmla="*/ 139700 h 336550"/>
                <a:gd name="connsiteX42" fmla="*/ 155575 w 325438"/>
                <a:gd name="connsiteY42" fmla="*/ 180975 h 336550"/>
                <a:gd name="connsiteX43" fmla="*/ 107950 w 325438"/>
                <a:gd name="connsiteY43" fmla="*/ 180975 h 336550"/>
                <a:gd name="connsiteX44" fmla="*/ 49167 w 325438"/>
                <a:gd name="connsiteY44" fmla="*/ 38100 h 336550"/>
                <a:gd name="connsiteX45" fmla="*/ 25400 w 325438"/>
                <a:gd name="connsiteY45" fmla="*/ 61753 h 336550"/>
                <a:gd name="connsiteX46" fmla="*/ 25400 w 325438"/>
                <a:gd name="connsiteY46" fmla="*/ 289085 h 336550"/>
                <a:gd name="connsiteX47" fmla="*/ 49167 w 325438"/>
                <a:gd name="connsiteY47" fmla="*/ 312738 h 336550"/>
                <a:gd name="connsiteX48" fmla="*/ 276271 w 325438"/>
                <a:gd name="connsiteY48" fmla="*/ 312738 h 336550"/>
                <a:gd name="connsiteX49" fmla="*/ 300038 w 325438"/>
                <a:gd name="connsiteY49" fmla="*/ 289085 h 336550"/>
                <a:gd name="connsiteX50" fmla="*/ 300038 w 325438"/>
                <a:gd name="connsiteY50" fmla="*/ 61753 h 336550"/>
                <a:gd name="connsiteX51" fmla="*/ 276271 w 325438"/>
                <a:gd name="connsiteY51" fmla="*/ 38100 h 336550"/>
                <a:gd name="connsiteX52" fmla="*/ 269669 w 325438"/>
                <a:gd name="connsiteY52" fmla="*/ 38100 h 336550"/>
                <a:gd name="connsiteX53" fmla="*/ 269669 w 325438"/>
                <a:gd name="connsiteY53" fmla="*/ 63067 h 336550"/>
                <a:gd name="connsiteX54" fmla="*/ 276271 w 325438"/>
                <a:gd name="connsiteY54" fmla="*/ 74894 h 336550"/>
                <a:gd name="connsiteX55" fmla="*/ 260427 w 325438"/>
                <a:gd name="connsiteY55" fmla="*/ 90662 h 336550"/>
                <a:gd name="connsiteX56" fmla="*/ 244582 w 325438"/>
                <a:gd name="connsiteY56" fmla="*/ 74894 h 336550"/>
                <a:gd name="connsiteX57" fmla="*/ 249864 w 325438"/>
                <a:gd name="connsiteY57" fmla="*/ 63067 h 336550"/>
                <a:gd name="connsiteX58" fmla="*/ 249864 w 325438"/>
                <a:gd name="connsiteY58" fmla="*/ 38100 h 336550"/>
                <a:gd name="connsiteX59" fmla="*/ 231379 w 325438"/>
                <a:gd name="connsiteY59" fmla="*/ 38100 h 336550"/>
                <a:gd name="connsiteX60" fmla="*/ 231379 w 325438"/>
                <a:gd name="connsiteY60" fmla="*/ 63067 h 336550"/>
                <a:gd name="connsiteX61" fmla="*/ 236660 w 325438"/>
                <a:gd name="connsiteY61" fmla="*/ 74894 h 336550"/>
                <a:gd name="connsiteX62" fmla="*/ 220816 w 325438"/>
                <a:gd name="connsiteY62" fmla="*/ 90662 h 336550"/>
                <a:gd name="connsiteX63" fmla="*/ 204971 w 325438"/>
                <a:gd name="connsiteY63" fmla="*/ 74894 h 336550"/>
                <a:gd name="connsiteX64" fmla="*/ 210253 w 325438"/>
                <a:gd name="connsiteY64" fmla="*/ 63067 h 336550"/>
                <a:gd name="connsiteX65" fmla="*/ 210253 w 325438"/>
                <a:gd name="connsiteY65" fmla="*/ 38100 h 336550"/>
                <a:gd name="connsiteX66" fmla="*/ 191767 w 325438"/>
                <a:gd name="connsiteY66" fmla="*/ 38100 h 336550"/>
                <a:gd name="connsiteX67" fmla="*/ 191767 w 325438"/>
                <a:gd name="connsiteY67" fmla="*/ 63067 h 336550"/>
                <a:gd name="connsiteX68" fmla="*/ 198369 w 325438"/>
                <a:gd name="connsiteY68" fmla="*/ 74894 h 336550"/>
                <a:gd name="connsiteX69" fmla="*/ 182525 w 325438"/>
                <a:gd name="connsiteY69" fmla="*/ 90662 h 336550"/>
                <a:gd name="connsiteX70" fmla="*/ 166680 w 325438"/>
                <a:gd name="connsiteY70" fmla="*/ 74894 h 336550"/>
                <a:gd name="connsiteX71" fmla="*/ 171962 w 325438"/>
                <a:gd name="connsiteY71" fmla="*/ 63067 h 336550"/>
                <a:gd name="connsiteX72" fmla="*/ 171962 w 325438"/>
                <a:gd name="connsiteY72" fmla="*/ 38100 h 336550"/>
                <a:gd name="connsiteX73" fmla="*/ 153476 w 325438"/>
                <a:gd name="connsiteY73" fmla="*/ 38100 h 336550"/>
                <a:gd name="connsiteX74" fmla="*/ 153476 w 325438"/>
                <a:gd name="connsiteY74" fmla="*/ 63067 h 336550"/>
                <a:gd name="connsiteX75" fmla="*/ 158758 w 325438"/>
                <a:gd name="connsiteY75" fmla="*/ 74894 h 336550"/>
                <a:gd name="connsiteX76" fmla="*/ 142913 w 325438"/>
                <a:gd name="connsiteY76" fmla="*/ 90662 h 336550"/>
                <a:gd name="connsiteX77" fmla="*/ 127069 w 325438"/>
                <a:gd name="connsiteY77" fmla="*/ 74894 h 336550"/>
                <a:gd name="connsiteX78" fmla="*/ 133671 w 325438"/>
                <a:gd name="connsiteY78" fmla="*/ 63067 h 336550"/>
                <a:gd name="connsiteX79" fmla="*/ 133671 w 325438"/>
                <a:gd name="connsiteY79" fmla="*/ 38100 h 336550"/>
                <a:gd name="connsiteX80" fmla="*/ 115186 w 325438"/>
                <a:gd name="connsiteY80" fmla="*/ 38100 h 336550"/>
                <a:gd name="connsiteX81" fmla="*/ 115186 w 325438"/>
                <a:gd name="connsiteY81" fmla="*/ 63067 h 336550"/>
                <a:gd name="connsiteX82" fmla="*/ 120467 w 325438"/>
                <a:gd name="connsiteY82" fmla="*/ 74894 h 336550"/>
                <a:gd name="connsiteX83" fmla="*/ 104623 w 325438"/>
                <a:gd name="connsiteY83" fmla="*/ 90662 h 336550"/>
                <a:gd name="connsiteX84" fmla="*/ 88778 w 325438"/>
                <a:gd name="connsiteY84" fmla="*/ 74894 h 336550"/>
                <a:gd name="connsiteX85" fmla="*/ 94060 w 325438"/>
                <a:gd name="connsiteY85" fmla="*/ 63067 h 336550"/>
                <a:gd name="connsiteX86" fmla="*/ 94060 w 325438"/>
                <a:gd name="connsiteY86" fmla="*/ 38100 h 336550"/>
                <a:gd name="connsiteX87" fmla="*/ 75574 w 325438"/>
                <a:gd name="connsiteY87" fmla="*/ 38100 h 336550"/>
                <a:gd name="connsiteX88" fmla="*/ 75574 w 325438"/>
                <a:gd name="connsiteY88" fmla="*/ 63067 h 336550"/>
                <a:gd name="connsiteX89" fmla="*/ 80856 w 325438"/>
                <a:gd name="connsiteY89" fmla="*/ 74894 h 336550"/>
                <a:gd name="connsiteX90" fmla="*/ 65011 w 325438"/>
                <a:gd name="connsiteY90" fmla="*/ 90662 h 336550"/>
                <a:gd name="connsiteX91" fmla="*/ 49167 w 325438"/>
                <a:gd name="connsiteY91" fmla="*/ 74894 h 336550"/>
                <a:gd name="connsiteX92" fmla="*/ 55769 w 325438"/>
                <a:gd name="connsiteY92" fmla="*/ 63067 h 336550"/>
                <a:gd name="connsiteX93" fmla="*/ 55769 w 325438"/>
                <a:gd name="connsiteY93" fmla="*/ 38100 h 336550"/>
                <a:gd name="connsiteX94" fmla="*/ 49167 w 325438"/>
                <a:gd name="connsiteY94" fmla="*/ 38100 h 336550"/>
                <a:gd name="connsiteX95" fmla="*/ 65315 w 325438"/>
                <a:gd name="connsiteY95" fmla="*/ 4763 h 336550"/>
                <a:gd name="connsiteX96" fmla="*/ 61913 w 325438"/>
                <a:gd name="connsiteY96" fmla="*/ 10110 h 336550"/>
                <a:gd name="connsiteX97" fmla="*/ 61913 w 325438"/>
                <a:gd name="connsiteY97" fmla="*/ 75616 h 336550"/>
                <a:gd name="connsiteX98" fmla="*/ 65315 w 325438"/>
                <a:gd name="connsiteY98" fmla="*/ 80963 h 336550"/>
                <a:gd name="connsiteX99" fmla="*/ 69851 w 325438"/>
                <a:gd name="connsiteY99" fmla="*/ 75616 h 336550"/>
                <a:gd name="connsiteX100" fmla="*/ 69851 w 325438"/>
                <a:gd name="connsiteY100" fmla="*/ 10110 h 336550"/>
                <a:gd name="connsiteX101" fmla="*/ 65315 w 325438"/>
                <a:gd name="connsiteY101" fmla="*/ 4763 h 336550"/>
                <a:gd name="connsiteX102" fmla="*/ 104776 w 325438"/>
                <a:gd name="connsiteY102" fmla="*/ 4763 h 336550"/>
                <a:gd name="connsiteX103" fmla="*/ 100013 w 325438"/>
                <a:gd name="connsiteY103" fmla="*/ 10110 h 336550"/>
                <a:gd name="connsiteX104" fmla="*/ 100013 w 325438"/>
                <a:gd name="connsiteY104" fmla="*/ 75616 h 336550"/>
                <a:gd name="connsiteX105" fmla="*/ 104776 w 325438"/>
                <a:gd name="connsiteY105" fmla="*/ 80963 h 336550"/>
                <a:gd name="connsiteX106" fmla="*/ 109538 w 325438"/>
                <a:gd name="connsiteY106" fmla="*/ 75616 h 336550"/>
                <a:gd name="connsiteX107" fmla="*/ 109538 w 325438"/>
                <a:gd name="connsiteY107" fmla="*/ 10110 h 336550"/>
                <a:gd name="connsiteX108" fmla="*/ 104776 w 325438"/>
                <a:gd name="connsiteY108" fmla="*/ 4763 h 336550"/>
                <a:gd name="connsiteX109" fmla="*/ 142876 w 325438"/>
                <a:gd name="connsiteY109" fmla="*/ 4763 h 336550"/>
                <a:gd name="connsiteX110" fmla="*/ 138113 w 325438"/>
                <a:gd name="connsiteY110" fmla="*/ 10110 h 336550"/>
                <a:gd name="connsiteX111" fmla="*/ 138113 w 325438"/>
                <a:gd name="connsiteY111" fmla="*/ 75616 h 336550"/>
                <a:gd name="connsiteX112" fmla="*/ 142876 w 325438"/>
                <a:gd name="connsiteY112" fmla="*/ 80963 h 336550"/>
                <a:gd name="connsiteX113" fmla="*/ 147638 w 325438"/>
                <a:gd name="connsiteY113" fmla="*/ 75616 h 336550"/>
                <a:gd name="connsiteX114" fmla="*/ 147638 w 325438"/>
                <a:gd name="connsiteY114" fmla="*/ 10110 h 336550"/>
                <a:gd name="connsiteX115" fmla="*/ 142876 w 325438"/>
                <a:gd name="connsiteY115" fmla="*/ 4763 h 336550"/>
                <a:gd name="connsiteX116" fmla="*/ 182563 w 325438"/>
                <a:gd name="connsiteY116" fmla="*/ 4763 h 336550"/>
                <a:gd name="connsiteX117" fmla="*/ 177800 w 325438"/>
                <a:gd name="connsiteY117" fmla="*/ 10110 h 336550"/>
                <a:gd name="connsiteX118" fmla="*/ 177800 w 325438"/>
                <a:gd name="connsiteY118" fmla="*/ 75616 h 336550"/>
                <a:gd name="connsiteX119" fmla="*/ 182563 w 325438"/>
                <a:gd name="connsiteY119" fmla="*/ 80963 h 336550"/>
                <a:gd name="connsiteX120" fmla="*/ 187325 w 325438"/>
                <a:gd name="connsiteY120" fmla="*/ 75616 h 336550"/>
                <a:gd name="connsiteX121" fmla="*/ 187325 w 325438"/>
                <a:gd name="connsiteY121" fmla="*/ 10110 h 336550"/>
                <a:gd name="connsiteX122" fmla="*/ 182563 w 325438"/>
                <a:gd name="connsiteY122" fmla="*/ 4763 h 336550"/>
                <a:gd name="connsiteX123" fmla="*/ 220663 w 325438"/>
                <a:gd name="connsiteY123" fmla="*/ 4763 h 336550"/>
                <a:gd name="connsiteX124" fmla="*/ 215900 w 325438"/>
                <a:gd name="connsiteY124" fmla="*/ 10110 h 336550"/>
                <a:gd name="connsiteX125" fmla="*/ 215900 w 325438"/>
                <a:gd name="connsiteY125" fmla="*/ 75616 h 336550"/>
                <a:gd name="connsiteX126" fmla="*/ 220663 w 325438"/>
                <a:gd name="connsiteY126" fmla="*/ 80963 h 336550"/>
                <a:gd name="connsiteX127" fmla="*/ 225425 w 325438"/>
                <a:gd name="connsiteY127" fmla="*/ 75616 h 336550"/>
                <a:gd name="connsiteX128" fmla="*/ 225425 w 325438"/>
                <a:gd name="connsiteY128" fmla="*/ 10110 h 336550"/>
                <a:gd name="connsiteX129" fmla="*/ 220663 w 325438"/>
                <a:gd name="connsiteY129" fmla="*/ 4763 h 336550"/>
                <a:gd name="connsiteX130" fmla="*/ 260124 w 325438"/>
                <a:gd name="connsiteY130" fmla="*/ 4763 h 336550"/>
                <a:gd name="connsiteX131" fmla="*/ 255588 w 325438"/>
                <a:gd name="connsiteY131" fmla="*/ 10110 h 336550"/>
                <a:gd name="connsiteX132" fmla="*/ 255588 w 325438"/>
                <a:gd name="connsiteY132" fmla="*/ 75616 h 336550"/>
                <a:gd name="connsiteX133" fmla="*/ 260124 w 325438"/>
                <a:gd name="connsiteY133" fmla="*/ 80963 h 336550"/>
                <a:gd name="connsiteX134" fmla="*/ 263526 w 325438"/>
                <a:gd name="connsiteY134" fmla="*/ 75616 h 336550"/>
                <a:gd name="connsiteX135" fmla="*/ 263526 w 325438"/>
                <a:gd name="connsiteY135" fmla="*/ 10110 h 336550"/>
                <a:gd name="connsiteX136" fmla="*/ 260124 w 325438"/>
                <a:gd name="connsiteY136" fmla="*/ 4763 h 336550"/>
                <a:gd name="connsiteX137" fmla="*/ 64823 w 325438"/>
                <a:gd name="connsiteY137" fmla="*/ 0 h 336550"/>
                <a:gd name="connsiteX138" fmla="*/ 75406 w 325438"/>
                <a:gd name="connsiteY138" fmla="*/ 10517 h 336550"/>
                <a:gd name="connsiteX139" fmla="*/ 75406 w 325438"/>
                <a:gd name="connsiteY139" fmla="*/ 14461 h 336550"/>
                <a:gd name="connsiteX140" fmla="*/ 93927 w 325438"/>
                <a:gd name="connsiteY140" fmla="*/ 14461 h 336550"/>
                <a:gd name="connsiteX141" fmla="*/ 93927 w 325438"/>
                <a:gd name="connsiteY141" fmla="*/ 10517 h 336550"/>
                <a:gd name="connsiteX142" fmla="*/ 104511 w 325438"/>
                <a:gd name="connsiteY142" fmla="*/ 0 h 336550"/>
                <a:gd name="connsiteX143" fmla="*/ 115094 w 325438"/>
                <a:gd name="connsiteY143" fmla="*/ 10517 h 336550"/>
                <a:gd name="connsiteX144" fmla="*/ 115094 w 325438"/>
                <a:gd name="connsiteY144" fmla="*/ 14461 h 336550"/>
                <a:gd name="connsiteX145" fmla="*/ 133615 w 325438"/>
                <a:gd name="connsiteY145" fmla="*/ 14461 h 336550"/>
                <a:gd name="connsiteX146" fmla="*/ 133615 w 325438"/>
                <a:gd name="connsiteY146" fmla="*/ 10517 h 336550"/>
                <a:gd name="connsiteX147" fmla="*/ 142875 w 325438"/>
                <a:gd name="connsiteY147" fmla="*/ 0 h 336550"/>
                <a:gd name="connsiteX148" fmla="*/ 153459 w 325438"/>
                <a:gd name="connsiteY148" fmla="*/ 10517 h 336550"/>
                <a:gd name="connsiteX149" fmla="*/ 153459 w 325438"/>
                <a:gd name="connsiteY149" fmla="*/ 14461 h 336550"/>
                <a:gd name="connsiteX150" fmla="*/ 171980 w 325438"/>
                <a:gd name="connsiteY150" fmla="*/ 14461 h 336550"/>
                <a:gd name="connsiteX151" fmla="*/ 171980 w 325438"/>
                <a:gd name="connsiteY151" fmla="*/ 10517 h 336550"/>
                <a:gd name="connsiteX152" fmla="*/ 182563 w 325438"/>
                <a:gd name="connsiteY152" fmla="*/ 0 h 336550"/>
                <a:gd name="connsiteX153" fmla="*/ 191823 w 325438"/>
                <a:gd name="connsiteY153" fmla="*/ 10517 h 336550"/>
                <a:gd name="connsiteX154" fmla="*/ 191823 w 325438"/>
                <a:gd name="connsiteY154" fmla="*/ 14461 h 336550"/>
                <a:gd name="connsiteX155" fmla="*/ 210344 w 325438"/>
                <a:gd name="connsiteY155" fmla="*/ 14461 h 336550"/>
                <a:gd name="connsiteX156" fmla="*/ 210344 w 325438"/>
                <a:gd name="connsiteY156" fmla="*/ 10517 h 336550"/>
                <a:gd name="connsiteX157" fmla="*/ 220927 w 325438"/>
                <a:gd name="connsiteY157" fmla="*/ 0 h 336550"/>
                <a:gd name="connsiteX158" fmla="*/ 231511 w 325438"/>
                <a:gd name="connsiteY158" fmla="*/ 10517 h 336550"/>
                <a:gd name="connsiteX159" fmla="*/ 231511 w 325438"/>
                <a:gd name="connsiteY159" fmla="*/ 14461 h 336550"/>
                <a:gd name="connsiteX160" fmla="*/ 250032 w 325438"/>
                <a:gd name="connsiteY160" fmla="*/ 14461 h 336550"/>
                <a:gd name="connsiteX161" fmla="*/ 250032 w 325438"/>
                <a:gd name="connsiteY161" fmla="*/ 10517 h 336550"/>
                <a:gd name="connsiteX162" fmla="*/ 260615 w 325438"/>
                <a:gd name="connsiteY162" fmla="*/ 0 h 336550"/>
                <a:gd name="connsiteX163" fmla="*/ 269875 w 325438"/>
                <a:gd name="connsiteY163" fmla="*/ 10517 h 336550"/>
                <a:gd name="connsiteX164" fmla="*/ 269875 w 325438"/>
                <a:gd name="connsiteY164" fmla="*/ 14461 h 336550"/>
                <a:gd name="connsiteX165" fmla="*/ 276490 w 325438"/>
                <a:gd name="connsiteY165" fmla="*/ 14461 h 336550"/>
                <a:gd name="connsiteX166" fmla="*/ 325438 w 325438"/>
                <a:gd name="connsiteY166" fmla="*/ 61789 h 336550"/>
                <a:gd name="connsiteX167" fmla="*/ 325438 w 325438"/>
                <a:gd name="connsiteY167" fmla="*/ 289223 h 336550"/>
                <a:gd name="connsiteX168" fmla="*/ 276490 w 325438"/>
                <a:gd name="connsiteY168" fmla="*/ 336550 h 336550"/>
                <a:gd name="connsiteX169" fmla="*/ 48948 w 325438"/>
                <a:gd name="connsiteY169" fmla="*/ 336550 h 336550"/>
                <a:gd name="connsiteX170" fmla="*/ 0 w 325438"/>
                <a:gd name="connsiteY170" fmla="*/ 289223 h 336550"/>
                <a:gd name="connsiteX171" fmla="*/ 0 w 325438"/>
                <a:gd name="connsiteY171" fmla="*/ 61789 h 336550"/>
                <a:gd name="connsiteX172" fmla="*/ 48948 w 325438"/>
                <a:gd name="connsiteY172" fmla="*/ 14461 h 336550"/>
                <a:gd name="connsiteX173" fmla="*/ 55563 w 325438"/>
                <a:gd name="connsiteY173" fmla="*/ 14461 h 336550"/>
                <a:gd name="connsiteX174" fmla="*/ 55563 w 325438"/>
                <a:gd name="connsiteY174" fmla="*/ 10517 h 336550"/>
                <a:gd name="connsiteX175" fmla="*/ 64823 w 325438"/>
                <a:gd name="connsiteY175"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325438" h="336550">
                  <a:moveTo>
                    <a:pt x="233363" y="249238"/>
                  </a:moveTo>
                  <a:lnTo>
                    <a:pt x="279401" y="249238"/>
                  </a:lnTo>
                  <a:lnTo>
                    <a:pt x="279401" y="290513"/>
                  </a:lnTo>
                  <a:lnTo>
                    <a:pt x="233363" y="290513"/>
                  </a:lnTo>
                  <a:close/>
                  <a:moveTo>
                    <a:pt x="171450" y="249238"/>
                  </a:moveTo>
                  <a:lnTo>
                    <a:pt x="217488" y="249238"/>
                  </a:lnTo>
                  <a:lnTo>
                    <a:pt x="217488" y="290513"/>
                  </a:lnTo>
                  <a:lnTo>
                    <a:pt x="171450" y="290513"/>
                  </a:lnTo>
                  <a:close/>
                  <a:moveTo>
                    <a:pt x="107950" y="249238"/>
                  </a:moveTo>
                  <a:lnTo>
                    <a:pt x="155575" y="249238"/>
                  </a:lnTo>
                  <a:lnTo>
                    <a:pt x="155575" y="290513"/>
                  </a:lnTo>
                  <a:lnTo>
                    <a:pt x="107950" y="290513"/>
                  </a:lnTo>
                  <a:close/>
                  <a:moveTo>
                    <a:pt x="46038" y="249238"/>
                  </a:moveTo>
                  <a:lnTo>
                    <a:pt x="93663" y="249238"/>
                  </a:lnTo>
                  <a:lnTo>
                    <a:pt x="93663" y="290513"/>
                  </a:lnTo>
                  <a:lnTo>
                    <a:pt x="46038" y="290513"/>
                  </a:lnTo>
                  <a:close/>
                  <a:moveTo>
                    <a:pt x="233363" y="195263"/>
                  </a:moveTo>
                  <a:lnTo>
                    <a:pt x="279401" y="195263"/>
                  </a:lnTo>
                  <a:lnTo>
                    <a:pt x="279401" y="234951"/>
                  </a:lnTo>
                  <a:lnTo>
                    <a:pt x="233363" y="234951"/>
                  </a:lnTo>
                  <a:close/>
                  <a:moveTo>
                    <a:pt x="171450" y="195263"/>
                  </a:moveTo>
                  <a:lnTo>
                    <a:pt x="217488" y="195263"/>
                  </a:lnTo>
                  <a:lnTo>
                    <a:pt x="217488" y="234951"/>
                  </a:lnTo>
                  <a:lnTo>
                    <a:pt x="171450" y="234951"/>
                  </a:lnTo>
                  <a:close/>
                  <a:moveTo>
                    <a:pt x="107950" y="195263"/>
                  </a:moveTo>
                  <a:lnTo>
                    <a:pt x="155575" y="195263"/>
                  </a:lnTo>
                  <a:lnTo>
                    <a:pt x="155575" y="234951"/>
                  </a:lnTo>
                  <a:lnTo>
                    <a:pt x="107950" y="234951"/>
                  </a:lnTo>
                  <a:close/>
                  <a:moveTo>
                    <a:pt x="46038" y="195263"/>
                  </a:moveTo>
                  <a:lnTo>
                    <a:pt x="93663" y="195263"/>
                  </a:lnTo>
                  <a:lnTo>
                    <a:pt x="93663" y="234951"/>
                  </a:lnTo>
                  <a:lnTo>
                    <a:pt x="46038" y="234951"/>
                  </a:lnTo>
                  <a:close/>
                  <a:moveTo>
                    <a:pt x="233363" y="139700"/>
                  </a:moveTo>
                  <a:lnTo>
                    <a:pt x="279401" y="139700"/>
                  </a:lnTo>
                  <a:lnTo>
                    <a:pt x="279401" y="180975"/>
                  </a:lnTo>
                  <a:lnTo>
                    <a:pt x="233363" y="180975"/>
                  </a:lnTo>
                  <a:close/>
                  <a:moveTo>
                    <a:pt x="171450" y="139700"/>
                  </a:moveTo>
                  <a:lnTo>
                    <a:pt x="217488" y="139700"/>
                  </a:lnTo>
                  <a:lnTo>
                    <a:pt x="217488" y="180975"/>
                  </a:lnTo>
                  <a:lnTo>
                    <a:pt x="171450" y="180975"/>
                  </a:lnTo>
                  <a:close/>
                  <a:moveTo>
                    <a:pt x="107950" y="139700"/>
                  </a:moveTo>
                  <a:lnTo>
                    <a:pt x="155575" y="139700"/>
                  </a:lnTo>
                  <a:lnTo>
                    <a:pt x="155575" y="180975"/>
                  </a:lnTo>
                  <a:lnTo>
                    <a:pt x="107950" y="180975"/>
                  </a:lnTo>
                  <a:close/>
                  <a:moveTo>
                    <a:pt x="49167" y="38100"/>
                  </a:moveTo>
                  <a:cubicBezTo>
                    <a:pt x="35963" y="38100"/>
                    <a:pt x="25400" y="48613"/>
                    <a:pt x="25400" y="61753"/>
                  </a:cubicBezTo>
                  <a:cubicBezTo>
                    <a:pt x="25400" y="61753"/>
                    <a:pt x="25400" y="61753"/>
                    <a:pt x="25400" y="289085"/>
                  </a:cubicBezTo>
                  <a:cubicBezTo>
                    <a:pt x="25400" y="302226"/>
                    <a:pt x="35963" y="312738"/>
                    <a:pt x="49167" y="312738"/>
                  </a:cubicBezTo>
                  <a:cubicBezTo>
                    <a:pt x="49167" y="312738"/>
                    <a:pt x="49167" y="312738"/>
                    <a:pt x="276271" y="312738"/>
                  </a:cubicBezTo>
                  <a:cubicBezTo>
                    <a:pt x="289475" y="312738"/>
                    <a:pt x="300038" y="302226"/>
                    <a:pt x="300038" y="289085"/>
                  </a:cubicBezTo>
                  <a:cubicBezTo>
                    <a:pt x="300038" y="289085"/>
                    <a:pt x="300038" y="289085"/>
                    <a:pt x="300038" y="61753"/>
                  </a:cubicBezTo>
                  <a:cubicBezTo>
                    <a:pt x="300038" y="48613"/>
                    <a:pt x="289475" y="38100"/>
                    <a:pt x="276271" y="38100"/>
                  </a:cubicBezTo>
                  <a:cubicBezTo>
                    <a:pt x="276271" y="38100"/>
                    <a:pt x="276271" y="38100"/>
                    <a:pt x="269669" y="38100"/>
                  </a:cubicBezTo>
                  <a:cubicBezTo>
                    <a:pt x="269669" y="38100"/>
                    <a:pt x="269669" y="38100"/>
                    <a:pt x="269669" y="63067"/>
                  </a:cubicBezTo>
                  <a:cubicBezTo>
                    <a:pt x="273631" y="65695"/>
                    <a:pt x="276271" y="70951"/>
                    <a:pt x="276271" y="74894"/>
                  </a:cubicBezTo>
                  <a:cubicBezTo>
                    <a:pt x="276271" y="84092"/>
                    <a:pt x="268349" y="90662"/>
                    <a:pt x="260427" y="90662"/>
                  </a:cubicBezTo>
                  <a:cubicBezTo>
                    <a:pt x="251184" y="90662"/>
                    <a:pt x="244582" y="84092"/>
                    <a:pt x="244582" y="74894"/>
                  </a:cubicBezTo>
                  <a:cubicBezTo>
                    <a:pt x="244582" y="70951"/>
                    <a:pt x="245903" y="65695"/>
                    <a:pt x="249864" y="63067"/>
                  </a:cubicBezTo>
                  <a:cubicBezTo>
                    <a:pt x="249864" y="63067"/>
                    <a:pt x="249864" y="63067"/>
                    <a:pt x="249864" y="38100"/>
                  </a:cubicBezTo>
                  <a:cubicBezTo>
                    <a:pt x="249864" y="38100"/>
                    <a:pt x="249864" y="38100"/>
                    <a:pt x="231379" y="38100"/>
                  </a:cubicBezTo>
                  <a:cubicBezTo>
                    <a:pt x="231379" y="38100"/>
                    <a:pt x="231379" y="38100"/>
                    <a:pt x="231379" y="63067"/>
                  </a:cubicBezTo>
                  <a:cubicBezTo>
                    <a:pt x="234019" y="65695"/>
                    <a:pt x="236660" y="70951"/>
                    <a:pt x="236660" y="74894"/>
                  </a:cubicBezTo>
                  <a:cubicBezTo>
                    <a:pt x="236660" y="84092"/>
                    <a:pt x="230058" y="90662"/>
                    <a:pt x="220816" y="90662"/>
                  </a:cubicBezTo>
                  <a:cubicBezTo>
                    <a:pt x="212893" y="90662"/>
                    <a:pt x="204971" y="84092"/>
                    <a:pt x="204971" y="74894"/>
                  </a:cubicBezTo>
                  <a:cubicBezTo>
                    <a:pt x="204971" y="70951"/>
                    <a:pt x="207612" y="65695"/>
                    <a:pt x="210253" y="63067"/>
                  </a:cubicBezTo>
                  <a:cubicBezTo>
                    <a:pt x="210253" y="63067"/>
                    <a:pt x="210253" y="63067"/>
                    <a:pt x="210253" y="38100"/>
                  </a:cubicBezTo>
                  <a:cubicBezTo>
                    <a:pt x="210253" y="38100"/>
                    <a:pt x="210253" y="38100"/>
                    <a:pt x="191767" y="38100"/>
                  </a:cubicBezTo>
                  <a:cubicBezTo>
                    <a:pt x="191767" y="38100"/>
                    <a:pt x="191767" y="38100"/>
                    <a:pt x="191767" y="63067"/>
                  </a:cubicBezTo>
                  <a:cubicBezTo>
                    <a:pt x="195728" y="65695"/>
                    <a:pt x="198369" y="70951"/>
                    <a:pt x="198369" y="74894"/>
                  </a:cubicBezTo>
                  <a:cubicBezTo>
                    <a:pt x="198369" y="84092"/>
                    <a:pt x="190447" y="90662"/>
                    <a:pt x="182525" y="90662"/>
                  </a:cubicBezTo>
                  <a:cubicBezTo>
                    <a:pt x="173282" y="90662"/>
                    <a:pt x="166680" y="84092"/>
                    <a:pt x="166680" y="74894"/>
                  </a:cubicBezTo>
                  <a:cubicBezTo>
                    <a:pt x="166680" y="70951"/>
                    <a:pt x="168001" y="65695"/>
                    <a:pt x="171962" y="63067"/>
                  </a:cubicBezTo>
                  <a:cubicBezTo>
                    <a:pt x="171962" y="63067"/>
                    <a:pt x="171962" y="63067"/>
                    <a:pt x="171962" y="38100"/>
                  </a:cubicBezTo>
                  <a:cubicBezTo>
                    <a:pt x="171962" y="38100"/>
                    <a:pt x="171962" y="38100"/>
                    <a:pt x="153476" y="38100"/>
                  </a:cubicBezTo>
                  <a:cubicBezTo>
                    <a:pt x="153476" y="38100"/>
                    <a:pt x="153476" y="38100"/>
                    <a:pt x="153476" y="63067"/>
                  </a:cubicBezTo>
                  <a:cubicBezTo>
                    <a:pt x="157438" y="65695"/>
                    <a:pt x="158758" y="70951"/>
                    <a:pt x="158758" y="74894"/>
                  </a:cubicBezTo>
                  <a:cubicBezTo>
                    <a:pt x="158758" y="84092"/>
                    <a:pt x="152156" y="90662"/>
                    <a:pt x="142913" y="90662"/>
                  </a:cubicBezTo>
                  <a:cubicBezTo>
                    <a:pt x="134991" y="90662"/>
                    <a:pt x="127069" y="84092"/>
                    <a:pt x="127069" y="74894"/>
                  </a:cubicBezTo>
                  <a:cubicBezTo>
                    <a:pt x="127069" y="70951"/>
                    <a:pt x="129710" y="65695"/>
                    <a:pt x="133671" y="63067"/>
                  </a:cubicBezTo>
                  <a:cubicBezTo>
                    <a:pt x="133671" y="63067"/>
                    <a:pt x="133671" y="63067"/>
                    <a:pt x="133671" y="38100"/>
                  </a:cubicBezTo>
                  <a:cubicBezTo>
                    <a:pt x="133671" y="38100"/>
                    <a:pt x="133671" y="38100"/>
                    <a:pt x="115186" y="38100"/>
                  </a:cubicBezTo>
                  <a:cubicBezTo>
                    <a:pt x="115186" y="38100"/>
                    <a:pt x="115186" y="38100"/>
                    <a:pt x="115186" y="63067"/>
                  </a:cubicBezTo>
                  <a:cubicBezTo>
                    <a:pt x="117826" y="65695"/>
                    <a:pt x="120467" y="70951"/>
                    <a:pt x="120467" y="74894"/>
                  </a:cubicBezTo>
                  <a:cubicBezTo>
                    <a:pt x="120467" y="84092"/>
                    <a:pt x="112545" y="90662"/>
                    <a:pt x="104623" y="90662"/>
                  </a:cubicBezTo>
                  <a:cubicBezTo>
                    <a:pt x="95380" y="90662"/>
                    <a:pt x="88778" y="84092"/>
                    <a:pt x="88778" y="74894"/>
                  </a:cubicBezTo>
                  <a:cubicBezTo>
                    <a:pt x="88778" y="70951"/>
                    <a:pt x="91419" y="65695"/>
                    <a:pt x="94060" y="63067"/>
                  </a:cubicBezTo>
                  <a:cubicBezTo>
                    <a:pt x="94060" y="63067"/>
                    <a:pt x="94060" y="63067"/>
                    <a:pt x="94060" y="38100"/>
                  </a:cubicBezTo>
                  <a:cubicBezTo>
                    <a:pt x="94060" y="38100"/>
                    <a:pt x="94060" y="38100"/>
                    <a:pt x="75574" y="38100"/>
                  </a:cubicBezTo>
                  <a:cubicBezTo>
                    <a:pt x="75574" y="38100"/>
                    <a:pt x="75574" y="38100"/>
                    <a:pt x="75574" y="63067"/>
                  </a:cubicBezTo>
                  <a:cubicBezTo>
                    <a:pt x="79535" y="65695"/>
                    <a:pt x="80856" y="70951"/>
                    <a:pt x="80856" y="74894"/>
                  </a:cubicBezTo>
                  <a:cubicBezTo>
                    <a:pt x="80856" y="84092"/>
                    <a:pt x="74254" y="90662"/>
                    <a:pt x="65011" y="90662"/>
                  </a:cubicBezTo>
                  <a:cubicBezTo>
                    <a:pt x="57089" y="90662"/>
                    <a:pt x="49167" y="84092"/>
                    <a:pt x="49167" y="74894"/>
                  </a:cubicBezTo>
                  <a:cubicBezTo>
                    <a:pt x="49167" y="70951"/>
                    <a:pt x="51808" y="65695"/>
                    <a:pt x="55769" y="63067"/>
                  </a:cubicBezTo>
                  <a:cubicBezTo>
                    <a:pt x="55769" y="63067"/>
                    <a:pt x="55769" y="63067"/>
                    <a:pt x="55769" y="38100"/>
                  </a:cubicBezTo>
                  <a:cubicBezTo>
                    <a:pt x="55769" y="38100"/>
                    <a:pt x="55769" y="38100"/>
                    <a:pt x="49167" y="38100"/>
                  </a:cubicBezTo>
                  <a:close/>
                  <a:moveTo>
                    <a:pt x="65315" y="4763"/>
                  </a:moveTo>
                  <a:cubicBezTo>
                    <a:pt x="63047" y="4763"/>
                    <a:pt x="61913" y="7437"/>
                    <a:pt x="61913" y="10110"/>
                  </a:cubicBezTo>
                  <a:lnTo>
                    <a:pt x="61913" y="75616"/>
                  </a:lnTo>
                  <a:cubicBezTo>
                    <a:pt x="61913" y="79626"/>
                    <a:pt x="63047" y="80963"/>
                    <a:pt x="65315" y="80963"/>
                  </a:cubicBezTo>
                  <a:cubicBezTo>
                    <a:pt x="68717" y="80963"/>
                    <a:pt x="69851" y="79626"/>
                    <a:pt x="69851" y="75616"/>
                  </a:cubicBezTo>
                  <a:cubicBezTo>
                    <a:pt x="69851" y="75616"/>
                    <a:pt x="69851" y="75616"/>
                    <a:pt x="69851" y="10110"/>
                  </a:cubicBezTo>
                  <a:cubicBezTo>
                    <a:pt x="69851" y="7437"/>
                    <a:pt x="68717" y="4763"/>
                    <a:pt x="65315" y="4763"/>
                  </a:cubicBezTo>
                  <a:close/>
                  <a:moveTo>
                    <a:pt x="104776" y="4763"/>
                  </a:moveTo>
                  <a:cubicBezTo>
                    <a:pt x="102394" y="4763"/>
                    <a:pt x="100013" y="7437"/>
                    <a:pt x="100013" y="10110"/>
                  </a:cubicBezTo>
                  <a:lnTo>
                    <a:pt x="100013" y="75616"/>
                  </a:lnTo>
                  <a:cubicBezTo>
                    <a:pt x="100013" y="79626"/>
                    <a:pt x="102394" y="80963"/>
                    <a:pt x="104776" y="80963"/>
                  </a:cubicBezTo>
                  <a:cubicBezTo>
                    <a:pt x="107157" y="80963"/>
                    <a:pt x="109538" y="79626"/>
                    <a:pt x="109538" y="75616"/>
                  </a:cubicBezTo>
                  <a:cubicBezTo>
                    <a:pt x="109538" y="75616"/>
                    <a:pt x="109538" y="75616"/>
                    <a:pt x="109538" y="10110"/>
                  </a:cubicBezTo>
                  <a:cubicBezTo>
                    <a:pt x="109538" y="7437"/>
                    <a:pt x="107157" y="4763"/>
                    <a:pt x="104776" y="4763"/>
                  </a:cubicBezTo>
                  <a:close/>
                  <a:moveTo>
                    <a:pt x="142876" y="4763"/>
                  </a:moveTo>
                  <a:cubicBezTo>
                    <a:pt x="140494" y="4763"/>
                    <a:pt x="138113" y="7437"/>
                    <a:pt x="138113" y="10110"/>
                  </a:cubicBezTo>
                  <a:lnTo>
                    <a:pt x="138113" y="75616"/>
                  </a:lnTo>
                  <a:cubicBezTo>
                    <a:pt x="138113" y="79626"/>
                    <a:pt x="140494" y="80963"/>
                    <a:pt x="142876" y="80963"/>
                  </a:cubicBezTo>
                  <a:cubicBezTo>
                    <a:pt x="145257" y="80963"/>
                    <a:pt x="147638" y="79626"/>
                    <a:pt x="147638" y="75616"/>
                  </a:cubicBezTo>
                  <a:cubicBezTo>
                    <a:pt x="147638" y="75616"/>
                    <a:pt x="147638" y="75616"/>
                    <a:pt x="147638" y="10110"/>
                  </a:cubicBezTo>
                  <a:cubicBezTo>
                    <a:pt x="147638" y="7437"/>
                    <a:pt x="145257" y="4763"/>
                    <a:pt x="142876" y="4763"/>
                  </a:cubicBezTo>
                  <a:close/>
                  <a:moveTo>
                    <a:pt x="182563" y="4763"/>
                  </a:moveTo>
                  <a:cubicBezTo>
                    <a:pt x="180181" y="4763"/>
                    <a:pt x="177800" y="7437"/>
                    <a:pt x="177800" y="10110"/>
                  </a:cubicBezTo>
                  <a:lnTo>
                    <a:pt x="177800" y="75616"/>
                  </a:lnTo>
                  <a:cubicBezTo>
                    <a:pt x="177800" y="79626"/>
                    <a:pt x="180181" y="80963"/>
                    <a:pt x="182563" y="80963"/>
                  </a:cubicBezTo>
                  <a:cubicBezTo>
                    <a:pt x="184944" y="80963"/>
                    <a:pt x="187325" y="79626"/>
                    <a:pt x="187325" y="75616"/>
                  </a:cubicBezTo>
                  <a:cubicBezTo>
                    <a:pt x="187325" y="75616"/>
                    <a:pt x="187325" y="75616"/>
                    <a:pt x="187325" y="10110"/>
                  </a:cubicBezTo>
                  <a:cubicBezTo>
                    <a:pt x="187325" y="7437"/>
                    <a:pt x="184944" y="4763"/>
                    <a:pt x="182563" y="4763"/>
                  </a:cubicBezTo>
                  <a:close/>
                  <a:moveTo>
                    <a:pt x="220663" y="4763"/>
                  </a:moveTo>
                  <a:cubicBezTo>
                    <a:pt x="218281" y="4763"/>
                    <a:pt x="215900" y="7437"/>
                    <a:pt x="215900" y="10110"/>
                  </a:cubicBezTo>
                  <a:lnTo>
                    <a:pt x="215900" y="75616"/>
                  </a:lnTo>
                  <a:cubicBezTo>
                    <a:pt x="215900" y="79626"/>
                    <a:pt x="218281" y="80963"/>
                    <a:pt x="220663" y="80963"/>
                  </a:cubicBezTo>
                  <a:cubicBezTo>
                    <a:pt x="223044" y="80963"/>
                    <a:pt x="225425" y="79626"/>
                    <a:pt x="225425" y="75616"/>
                  </a:cubicBezTo>
                  <a:cubicBezTo>
                    <a:pt x="225425" y="75616"/>
                    <a:pt x="225425" y="75616"/>
                    <a:pt x="225425" y="10110"/>
                  </a:cubicBezTo>
                  <a:cubicBezTo>
                    <a:pt x="225425" y="7437"/>
                    <a:pt x="223044" y="4763"/>
                    <a:pt x="220663" y="4763"/>
                  </a:cubicBezTo>
                  <a:close/>
                  <a:moveTo>
                    <a:pt x="260124" y="4763"/>
                  </a:moveTo>
                  <a:cubicBezTo>
                    <a:pt x="256722" y="4763"/>
                    <a:pt x="255588" y="7437"/>
                    <a:pt x="255588" y="10110"/>
                  </a:cubicBezTo>
                  <a:lnTo>
                    <a:pt x="255588" y="75616"/>
                  </a:lnTo>
                  <a:cubicBezTo>
                    <a:pt x="255588" y="79626"/>
                    <a:pt x="256722" y="80963"/>
                    <a:pt x="260124" y="80963"/>
                  </a:cubicBezTo>
                  <a:cubicBezTo>
                    <a:pt x="262392" y="80963"/>
                    <a:pt x="263526" y="79626"/>
                    <a:pt x="263526" y="75616"/>
                  </a:cubicBezTo>
                  <a:cubicBezTo>
                    <a:pt x="263526" y="75616"/>
                    <a:pt x="263526" y="75616"/>
                    <a:pt x="263526" y="10110"/>
                  </a:cubicBezTo>
                  <a:cubicBezTo>
                    <a:pt x="263526" y="7437"/>
                    <a:pt x="262392" y="4763"/>
                    <a:pt x="260124" y="4763"/>
                  </a:cubicBezTo>
                  <a:close/>
                  <a:moveTo>
                    <a:pt x="64823" y="0"/>
                  </a:moveTo>
                  <a:cubicBezTo>
                    <a:pt x="71438" y="0"/>
                    <a:pt x="75406" y="3944"/>
                    <a:pt x="75406" y="10517"/>
                  </a:cubicBezTo>
                  <a:cubicBezTo>
                    <a:pt x="75406" y="10517"/>
                    <a:pt x="75406" y="10517"/>
                    <a:pt x="75406" y="14461"/>
                  </a:cubicBezTo>
                  <a:cubicBezTo>
                    <a:pt x="75406" y="14461"/>
                    <a:pt x="75406" y="14461"/>
                    <a:pt x="93927" y="14461"/>
                  </a:cubicBezTo>
                  <a:cubicBezTo>
                    <a:pt x="93927" y="14461"/>
                    <a:pt x="93927" y="14461"/>
                    <a:pt x="93927" y="10517"/>
                  </a:cubicBezTo>
                  <a:cubicBezTo>
                    <a:pt x="93927" y="3944"/>
                    <a:pt x="99219" y="0"/>
                    <a:pt x="104511" y="0"/>
                  </a:cubicBezTo>
                  <a:cubicBezTo>
                    <a:pt x="109802" y="0"/>
                    <a:pt x="115094" y="3944"/>
                    <a:pt x="115094" y="10517"/>
                  </a:cubicBezTo>
                  <a:cubicBezTo>
                    <a:pt x="115094" y="10517"/>
                    <a:pt x="115094" y="10517"/>
                    <a:pt x="115094" y="14461"/>
                  </a:cubicBezTo>
                  <a:cubicBezTo>
                    <a:pt x="115094" y="14461"/>
                    <a:pt x="115094" y="14461"/>
                    <a:pt x="133615" y="14461"/>
                  </a:cubicBezTo>
                  <a:cubicBezTo>
                    <a:pt x="133615" y="14461"/>
                    <a:pt x="133615" y="14461"/>
                    <a:pt x="133615" y="10517"/>
                  </a:cubicBezTo>
                  <a:cubicBezTo>
                    <a:pt x="133615" y="3944"/>
                    <a:pt x="137584" y="0"/>
                    <a:pt x="142875" y="0"/>
                  </a:cubicBezTo>
                  <a:cubicBezTo>
                    <a:pt x="149490" y="0"/>
                    <a:pt x="153459" y="3944"/>
                    <a:pt x="153459" y="10517"/>
                  </a:cubicBezTo>
                  <a:cubicBezTo>
                    <a:pt x="153459" y="10517"/>
                    <a:pt x="153459" y="10517"/>
                    <a:pt x="153459" y="14461"/>
                  </a:cubicBezTo>
                  <a:cubicBezTo>
                    <a:pt x="153459" y="14461"/>
                    <a:pt x="153459" y="14461"/>
                    <a:pt x="171980" y="14461"/>
                  </a:cubicBezTo>
                  <a:cubicBezTo>
                    <a:pt x="171980" y="14461"/>
                    <a:pt x="171980" y="14461"/>
                    <a:pt x="171980" y="10517"/>
                  </a:cubicBezTo>
                  <a:cubicBezTo>
                    <a:pt x="171980" y="3944"/>
                    <a:pt x="175948" y="0"/>
                    <a:pt x="182563" y="0"/>
                  </a:cubicBezTo>
                  <a:cubicBezTo>
                    <a:pt x="187855" y="0"/>
                    <a:pt x="191823" y="3944"/>
                    <a:pt x="191823" y="10517"/>
                  </a:cubicBezTo>
                  <a:cubicBezTo>
                    <a:pt x="191823" y="10517"/>
                    <a:pt x="191823" y="10517"/>
                    <a:pt x="191823" y="14461"/>
                  </a:cubicBezTo>
                  <a:cubicBezTo>
                    <a:pt x="191823" y="14461"/>
                    <a:pt x="191823" y="14461"/>
                    <a:pt x="210344" y="14461"/>
                  </a:cubicBezTo>
                  <a:cubicBezTo>
                    <a:pt x="210344" y="14461"/>
                    <a:pt x="210344" y="14461"/>
                    <a:pt x="210344" y="10517"/>
                  </a:cubicBezTo>
                  <a:cubicBezTo>
                    <a:pt x="210344" y="3944"/>
                    <a:pt x="215636" y="0"/>
                    <a:pt x="220927" y="0"/>
                  </a:cubicBezTo>
                  <a:cubicBezTo>
                    <a:pt x="226219" y="0"/>
                    <a:pt x="231511" y="3944"/>
                    <a:pt x="231511" y="10517"/>
                  </a:cubicBezTo>
                  <a:cubicBezTo>
                    <a:pt x="231511" y="10517"/>
                    <a:pt x="231511" y="10517"/>
                    <a:pt x="231511" y="14461"/>
                  </a:cubicBezTo>
                  <a:cubicBezTo>
                    <a:pt x="231511" y="14461"/>
                    <a:pt x="231511" y="14461"/>
                    <a:pt x="250032" y="14461"/>
                  </a:cubicBezTo>
                  <a:cubicBezTo>
                    <a:pt x="250032" y="14461"/>
                    <a:pt x="250032" y="14461"/>
                    <a:pt x="250032" y="10517"/>
                  </a:cubicBezTo>
                  <a:cubicBezTo>
                    <a:pt x="250032" y="3944"/>
                    <a:pt x="254000" y="0"/>
                    <a:pt x="260615" y="0"/>
                  </a:cubicBezTo>
                  <a:cubicBezTo>
                    <a:pt x="265907" y="0"/>
                    <a:pt x="269875" y="3944"/>
                    <a:pt x="269875" y="10517"/>
                  </a:cubicBezTo>
                  <a:cubicBezTo>
                    <a:pt x="269875" y="10517"/>
                    <a:pt x="269875" y="10517"/>
                    <a:pt x="269875" y="14461"/>
                  </a:cubicBezTo>
                  <a:cubicBezTo>
                    <a:pt x="269875" y="14461"/>
                    <a:pt x="269875" y="14461"/>
                    <a:pt x="276490" y="14461"/>
                  </a:cubicBezTo>
                  <a:cubicBezTo>
                    <a:pt x="302948" y="14461"/>
                    <a:pt x="325438" y="35496"/>
                    <a:pt x="325438" y="61789"/>
                  </a:cubicBezTo>
                  <a:cubicBezTo>
                    <a:pt x="325438" y="61789"/>
                    <a:pt x="325438" y="61789"/>
                    <a:pt x="325438" y="289223"/>
                  </a:cubicBezTo>
                  <a:cubicBezTo>
                    <a:pt x="325438" y="315516"/>
                    <a:pt x="302948" y="336550"/>
                    <a:pt x="276490" y="336550"/>
                  </a:cubicBezTo>
                  <a:cubicBezTo>
                    <a:pt x="276490" y="336550"/>
                    <a:pt x="276490" y="336550"/>
                    <a:pt x="48948" y="336550"/>
                  </a:cubicBezTo>
                  <a:cubicBezTo>
                    <a:pt x="22490" y="336550"/>
                    <a:pt x="0" y="315516"/>
                    <a:pt x="0" y="289223"/>
                  </a:cubicBezTo>
                  <a:cubicBezTo>
                    <a:pt x="0" y="289223"/>
                    <a:pt x="0" y="289223"/>
                    <a:pt x="0" y="61789"/>
                  </a:cubicBezTo>
                  <a:cubicBezTo>
                    <a:pt x="0" y="35496"/>
                    <a:pt x="22490" y="14461"/>
                    <a:pt x="48948" y="14461"/>
                  </a:cubicBezTo>
                  <a:cubicBezTo>
                    <a:pt x="48948" y="14461"/>
                    <a:pt x="48948" y="14461"/>
                    <a:pt x="55563" y="14461"/>
                  </a:cubicBezTo>
                  <a:cubicBezTo>
                    <a:pt x="55563" y="14461"/>
                    <a:pt x="55563" y="14461"/>
                    <a:pt x="55563" y="10517"/>
                  </a:cubicBezTo>
                  <a:cubicBezTo>
                    <a:pt x="55563" y="3944"/>
                    <a:pt x="59531" y="0"/>
                    <a:pt x="64823"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57" name="文本框 56"/>
            <p:cNvSpPr txBox="1"/>
            <p:nvPr/>
          </p:nvSpPr>
          <p:spPr>
            <a:xfrm>
              <a:off x="4146184" y="3763957"/>
              <a:ext cx="2386749"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tx1">
                      <a:lumMod val="85000"/>
                      <a:lumOff val="1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rPr>
                <a:t>汇报</a:t>
              </a:r>
              <a:r>
                <a:rPr kumimoji="0" lang="zh-CN" altLang="en-US" b="1" i="0" u="none" strike="noStrike" kern="1200" cap="none" spc="0" normalizeH="0" baseline="0" noProof="0">
                  <a:ln>
                    <a:noFill/>
                  </a:ln>
                  <a:solidFill>
                    <a:schemeClr val="tx1">
                      <a:lumMod val="85000"/>
                      <a:lumOff val="1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rPr>
                <a:t>人</a:t>
              </a:r>
              <a:r>
                <a:rPr kumimoji="0" lang="zh-CN" altLang="en-US" b="1" i="0" u="none" strike="noStrike" kern="1200" cap="none" spc="0" normalizeH="0" baseline="0" noProof="0" smtClean="0">
                  <a:ln>
                    <a:noFill/>
                  </a:ln>
                  <a:solidFill>
                    <a:schemeClr val="tx1">
                      <a:lumMod val="85000"/>
                      <a:lumOff val="1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rPr>
                <a:t>：</a:t>
              </a:r>
              <a:endParaRPr kumimoji="0" lang="zh-CN" altLang="en-US" b="1" i="0" u="none" strike="noStrike" kern="1200" cap="none" spc="0" normalizeH="0" baseline="0" noProof="0" dirty="0">
                <a:ln>
                  <a:noFill/>
                </a:ln>
                <a:solidFill>
                  <a:schemeClr val="tx1">
                    <a:lumMod val="85000"/>
                    <a:lumOff val="1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grpSp>
        <p:nvGrpSpPr>
          <p:cNvPr id="58" name="组合 57"/>
          <p:cNvGrpSpPr/>
          <p:nvPr/>
        </p:nvGrpSpPr>
        <p:grpSpPr>
          <a:xfrm>
            <a:off x="6080460" y="4155726"/>
            <a:ext cx="2697527" cy="369332"/>
            <a:chOff x="6113538" y="3752830"/>
            <a:chExt cx="2697527" cy="369332"/>
          </a:xfrm>
        </p:grpSpPr>
        <p:sp>
          <p:nvSpPr>
            <p:cNvPr id="59" name="矩形: 圆角 29"/>
            <p:cNvSpPr/>
            <p:nvPr>
              <p:custDataLst>
                <p:tags r:id="rId6"/>
              </p:custDataLst>
            </p:nvPr>
          </p:nvSpPr>
          <p:spPr>
            <a:xfrm>
              <a:off x="6113538" y="3780023"/>
              <a:ext cx="293549" cy="294446"/>
            </a:xfrm>
            <a:prstGeom prst="roundRect">
              <a:avLst>
                <a:gd name="adj" fmla="val 50000"/>
              </a:avLst>
            </a:prstGeom>
            <a:solidFill>
              <a:srgbClr val="C00000"/>
            </a:solidFill>
            <a:ln w="12700" cap="flat" cmpd="sng" algn="ctr">
              <a:solidFill>
                <a:schemeClr val="bg1">
                  <a:lumMod val="95000"/>
                </a:schemeClr>
              </a:solidFill>
              <a:prstDash val="solid"/>
              <a:miter lim="800000"/>
            </a:ln>
            <a:effectLst>
              <a:outerShdw blurRad="76200" dist="38100" dir="5160000" algn="tl" rotWithShape="0">
                <a:schemeClr val="bg1">
                  <a:lumMod val="65000"/>
                </a:schemeClr>
              </a:outerShdw>
            </a:effectLst>
          </p:spPr>
          <p:txBody>
            <a:bodyPr lIns="86868" tIns="43434" rIns="86868" bIns="43434"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0" cap="none" spc="30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rPr>
                <a:t> </a:t>
              </a:r>
              <a:endParaRPr kumimoji="0" lang="zh-CN" altLang="en-US" sz="1600" b="1" i="0" u="none" strike="noStrike" kern="0" cap="none" spc="30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60" name="文本框 59"/>
            <p:cNvSpPr txBox="1"/>
            <p:nvPr/>
          </p:nvSpPr>
          <p:spPr>
            <a:xfrm>
              <a:off x="6360643" y="3752830"/>
              <a:ext cx="24504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tx1">
                      <a:lumMod val="85000"/>
                      <a:lumOff val="1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rPr>
                <a:t>汇报时间</a:t>
              </a:r>
              <a:r>
                <a:rPr kumimoji="0" lang="en-US" altLang="zh-CN" b="1" i="0" u="none" strike="noStrike" kern="1200" cap="none" spc="0" normalizeH="0" baseline="0" noProof="0" dirty="0">
                  <a:ln>
                    <a:noFill/>
                  </a:ln>
                  <a:solidFill>
                    <a:schemeClr val="tx1">
                      <a:lumMod val="85000"/>
                      <a:lumOff val="1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rPr>
                <a:t>:20XX</a:t>
              </a:r>
              <a:endParaRPr kumimoji="0" lang="zh-CN" altLang="en-US" b="1" i="0" u="none" strike="noStrike" kern="1200" cap="none" spc="0" normalizeH="0" baseline="0" noProof="0" dirty="0">
                <a:ln>
                  <a:noFill/>
                </a:ln>
                <a:solidFill>
                  <a:schemeClr val="tx1">
                    <a:lumMod val="85000"/>
                    <a:lumOff val="1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61" name="student-graduation-cap-shape_52041"/>
            <p:cNvSpPr>
              <a:spLocks noChangeAspect="1"/>
            </p:cNvSpPr>
            <p:nvPr/>
          </p:nvSpPr>
          <p:spPr bwMode="auto">
            <a:xfrm>
              <a:off x="6189091" y="3833039"/>
              <a:ext cx="142445" cy="171580"/>
            </a:xfrm>
            <a:custGeom>
              <a:avLst/>
              <a:gdLst>
                <a:gd name="connsiteX0" fmla="*/ 56671 w 279400"/>
                <a:gd name="connsiteY0" fmla="*/ 192087 h 336550"/>
                <a:gd name="connsiteX1" fmla="*/ 224047 w 279400"/>
                <a:gd name="connsiteY1" fmla="*/ 192087 h 336550"/>
                <a:gd name="connsiteX2" fmla="*/ 279400 w 279400"/>
                <a:gd name="connsiteY2" fmla="*/ 247752 h 336550"/>
                <a:gd name="connsiteX3" fmla="*/ 279400 w 279400"/>
                <a:gd name="connsiteY3" fmla="*/ 336550 h 336550"/>
                <a:gd name="connsiteX4" fmla="*/ 176602 w 279400"/>
                <a:gd name="connsiteY4" fmla="*/ 336550 h 336550"/>
                <a:gd name="connsiteX5" fmla="*/ 158151 w 279400"/>
                <a:gd name="connsiteY5" fmla="*/ 245101 h 336550"/>
                <a:gd name="connsiteX6" fmla="*/ 151562 w 279400"/>
                <a:gd name="connsiteY6" fmla="*/ 239800 h 336550"/>
                <a:gd name="connsiteX7" fmla="*/ 167377 w 279400"/>
                <a:gd name="connsiteY7" fmla="*/ 213293 h 336550"/>
                <a:gd name="connsiteX8" fmla="*/ 167377 w 279400"/>
                <a:gd name="connsiteY8" fmla="*/ 209317 h 336550"/>
                <a:gd name="connsiteX9" fmla="*/ 163423 w 279400"/>
                <a:gd name="connsiteY9" fmla="*/ 207991 h 336550"/>
                <a:gd name="connsiteX10" fmla="*/ 121249 w 279400"/>
                <a:gd name="connsiteY10" fmla="*/ 207991 h 336550"/>
                <a:gd name="connsiteX11" fmla="*/ 118613 w 279400"/>
                <a:gd name="connsiteY11" fmla="*/ 209317 h 336550"/>
                <a:gd name="connsiteX12" fmla="*/ 118613 w 279400"/>
                <a:gd name="connsiteY12" fmla="*/ 213293 h 336550"/>
                <a:gd name="connsiteX13" fmla="*/ 134429 w 279400"/>
                <a:gd name="connsiteY13" fmla="*/ 239800 h 336550"/>
                <a:gd name="connsiteX14" fmla="*/ 126521 w 279400"/>
                <a:gd name="connsiteY14" fmla="*/ 245101 h 336550"/>
                <a:gd name="connsiteX15" fmla="*/ 110706 w 279400"/>
                <a:gd name="connsiteY15" fmla="*/ 336550 h 336550"/>
                <a:gd name="connsiteX16" fmla="*/ 0 w 279400"/>
                <a:gd name="connsiteY16" fmla="*/ 336550 h 336550"/>
                <a:gd name="connsiteX17" fmla="*/ 0 w 279400"/>
                <a:gd name="connsiteY17" fmla="*/ 247752 h 336550"/>
                <a:gd name="connsiteX18" fmla="*/ 56671 w 279400"/>
                <a:gd name="connsiteY18" fmla="*/ 192087 h 336550"/>
                <a:gd name="connsiteX19" fmla="*/ 138907 w 279400"/>
                <a:gd name="connsiteY19" fmla="*/ 0 h 336550"/>
                <a:gd name="connsiteX20" fmla="*/ 219076 w 279400"/>
                <a:gd name="connsiteY20" fmla="*/ 80169 h 336550"/>
                <a:gd name="connsiteX21" fmla="*/ 138907 w 279400"/>
                <a:gd name="connsiteY21" fmla="*/ 160338 h 336550"/>
                <a:gd name="connsiteX22" fmla="*/ 58738 w 279400"/>
                <a:gd name="connsiteY22" fmla="*/ 80169 h 336550"/>
                <a:gd name="connsiteX23" fmla="*/ 138907 w 279400"/>
                <a:gd name="connsiteY23"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9400" h="336550">
                  <a:moveTo>
                    <a:pt x="56671" y="192087"/>
                  </a:moveTo>
                  <a:cubicBezTo>
                    <a:pt x="56671" y="192087"/>
                    <a:pt x="56671" y="192087"/>
                    <a:pt x="224047" y="192087"/>
                  </a:cubicBezTo>
                  <a:cubicBezTo>
                    <a:pt x="254360" y="192087"/>
                    <a:pt x="279400" y="217269"/>
                    <a:pt x="279400" y="247752"/>
                  </a:cubicBezTo>
                  <a:cubicBezTo>
                    <a:pt x="279400" y="247752"/>
                    <a:pt x="279400" y="247752"/>
                    <a:pt x="279400" y="336550"/>
                  </a:cubicBezTo>
                  <a:cubicBezTo>
                    <a:pt x="279400" y="336550"/>
                    <a:pt x="279400" y="336550"/>
                    <a:pt x="176602" y="336550"/>
                  </a:cubicBezTo>
                  <a:cubicBezTo>
                    <a:pt x="176602" y="336550"/>
                    <a:pt x="176602" y="336550"/>
                    <a:pt x="158151" y="245101"/>
                  </a:cubicBezTo>
                  <a:cubicBezTo>
                    <a:pt x="158151" y="242450"/>
                    <a:pt x="154197" y="239800"/>
                    <a:pt x="151562" y="239800"/>
                  </a:cubicBezTo>
                  <a:cubicBezTo>
                    <a:pt x="151562" y="239800"/>
                    <a:pt x="151562" y="239800"/>
                    <a:pt x="167377" y="213293"/>
                  </a:cubicBezTo>
                  <a:cubicBezTo>
                    <a:pt x="167377" y="211967"/>
                    <a:pt x="167377" y="210642"/>
                    <a:pt x="167377" y="209317"/>
                  </a:cubicBezTo>
                  <a:cubicBezTo>
                    <a:pt x="166059" y="207991"/>
                    <a:pt x="164741" y="207991"/>
                    <a:pt x="163423" y="207991"/>
                  </a:cubicBezTo>
                  <a:cubicBezTo>
                    <a:pt x="163423" y="207991"/>
                    <a:pt x="163423" y="207991"/>
                    <a:pt x="121249" y="207991"/>
                  </a:cubicBezTo>
                  <a:cubicBezTo>
                    <a:pt x="119931" y="207991"/>
                    <a:pt x="118613" y="207991"/>
                    <a:pt x="118613" y="209317"/>
                  </a:cubicBezTo>
                  <a:cubicBezTo>
                    <a:pt x="117296" y="210642"/>
                    <a:pt x="117296" y="211967"/>
                    <a:pt x="118613" y="213293"/>
                  </a:cubicBezTo>
                  <a:cubicBezTo>
                    <a:pt x="118613" y="213293"/>
                    <a:pt x="118613" y="213293"/>
                    <a:pt x="134429" y="239800"/>
                  </a:cubicBezTo>
                  <a:cubicBezTo>
                    <a:pt x="130475" y="239800"/>
                    <a:pt x="127839" y="242450"/>
                    <a:pt x="126521" y="245101"/>
                  </a:cubicBezTo>
                  <a:cubicBezTo>
                    <a:pt x="126521" y="245101"/>
                    <a:pt x="126521" y="245101"/>
                    <a:pt x="110706" y="336550"/>
                  </a:cubicBezTo>
                  <a:cubicBezTo>
                    <a:pt x="110706" y="336550"/>
                    <a:pt x="110706" y="336550"/>
                    <a:pt x="0" y="336550"/>
                  </a:cubicBezTo>
                  <a:cubicBezTo>
                    <a:pt x="0" y="336550"/>
                    <a:pt x="0" y="336550"/>
                    <a:pt x="0" y="247752"/>
                  </a:cubicBezTo>
                  <a:cubicBezTo>
                    <a:pt x="0" y="217269"/>
                    <a:pt x="25040" y="192087"/>
                    <a:pt x="56671" y="192087"/>
                  </a:cubicBezTo>
                  <a:close/>
                  <a:moveTo>
                    <a:pt x="138907" y="0"/>
                  </a:moveTo>
                  <a:cubicBezTo>
                    <a:pt x="183183" y="0"/>
                    <a:pt x="219076" y="35893"/>
                    <a:pt x="219076" y="80169"/>
                  </a:cubicBezTo>
                  <a:cubicBezTo>
                    <a:pt x="219076" y="124445"/>
                    <a:pt x="183183" y="160338"/>
                    <a:pt x="138907" y="160338"/>
                  </a:cubicBezTo>
                  <a:cubicBezTo>
                    <a:pt x="94631" y="160338"/>
                    <a:pt x="58738" y="124445"/>
                    <a:pt x="58738" y="80169"/>
                  </a:cubicBezTo>
                  <a:cubicBezTo>
                    <a:pt x="58738" y="35893"/>
                    <a:pt x="94631" y="0"/>
                    <a:pt x="138907" y="0"/>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grpSp>
        <p:nvGrpSpPr>
          <p:cNvPr id="62" name="组合 61"/>
          <p:cNvGrpSpPr/>
          <p:nvPr/>
        </p:nvGrpSpPr>
        <p:grpSpPr>
          <a:xfrm>
            <a:off x="4220059" y="3623912"/>
            <a:ext cx="3499691" cy="375122"/>
            <a:chOff x="5696" y="4770"/>
            <a:chExt cx="3228" cy="346"/>
          </a:xfrm>
          <a:solidFill>
            <a:srgbClr val="C00000"/>
          </a:solidFill>
        </p:grpSpPr>
        <p:grpSp>
          <p:nvGrpSpPr>
            <p:cNvPr id="63" name="组合 62"/>
            <p:cNvGrpSpPr/>
            <p:nvPr/>
          </p:nvGrpSpPr>
          <p:grpSpPr>
            <a:xfrm>
              <a:off x="7440" y="4770"/>
              <a:ext cx="1484" cy="346"/>
              <a:chOff x="5333655" y="2819342"/>
              <a:chExt cx="1067145" cy="248735"/>
            </a:xfrm>
            <a:grpFill/>
          </p:grpSpPr>
          <p:sp>
            <p:nvSpPr>
              <p:cNvPr id="68" name="Freeform 5"/>
              <p:cNvSpPr/>
              <p:nvPr/>
            </p:nvSpPr>
            <p:spPr bwMode="auto">
              <a:xfrm>
                <a:off x="5333655" y="2819342"/>
                <a:ext cx="245281" cy="248735"/>
              </a:xfrm>
              <a:custGeom>
                <a:avLst/>
                <a:gdLst>
                  <a:gd name="T0" fmla="*/ 260 w 519"/>
                  <a:gd name="T1" fmla="*/ 0 h 493"/>
                  <a:gd name="T2" fmla="*/ 321 w 519"/>
                  <a:gd name="T3" fmla="*/ 189 h 493"/>
                  <a:gd name="T4" fmla="*/ 519 w 519"/>
                  <a:gd name="T5" fmla="*/ 188 h 493"/>
                  <a:gd name="T6" fmla="*/ 358 w 519"/>
                  <a:gd name="T7" fmla="*/ 305 h 493"/>
                  <a:gd name="T8" fmla="*/ 420 w 519"/>
                  <a:gd name="T9" fmla="*/ 493 h 493"/>
                  <a:gd name="T10" fmla="*/ 260 w 519"/>
                  <a:gd name="T11" fmla="*/ 376 h 493"/>
                  <a:gd name="T12" fmla="*/ 100 w 519"/>
                  <a:gd name="T13" fmla="*/ 493 h 493"/>
                  <a:gd name="T14" fmla="*/ 161 w 519"/>
                  <a:gd name="T15" fmla="*/ 305 h 493"/>
                  <a:gd name="T16" fmla="*/ 0 w 519"/>
                  <a:gd name="T17" fmla="*/ 188 h 493"/>
                  <a:gd name="T18" fmla="*/ 199 w 519"/>
                  <a:gd name="T19" fmla="*/ 189 h 493"/>
                  <a:gd name="T20" fmla="*/ 260 w 519"/>
                  <a:gd name="T21"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493">
                    <a:moveTo>
                      <a:pt x="260" y="0"/>
                    </a:moveTo>
                    <a:lnTo>
                      <a:pt x="321" y="189"/>
                    </a:lnTo>
                    <a:lnTo>
                      <a:pt x="519" y="188"/>
                    </a:lnTo>
                    <a:lnTo>
                      <a:pt x="358" y="305"/>
                    </a:lnTo>
                    <a:lnTo>
                      <a:pt x="420" y="493"/>
                    </a:lnTo>
                    <a:lnTo>
                      <a:pt x="260" y="376"/>
                    </a:lnTo>
                    <a:lnTo>
                      <a:pt x="100" y="493"/>
                    </a:lnTo>
                    <a:lnTo>
                      <a:pt x="161" y="305"/>
                    </a:lnTo>
                    <a:lnTo>
                      <a:pt x="0" y="188"/>
                    </a:lnTo>
                    <a:lnTo>
                      <a:pt x="199" y="189"/>
                    </a:lnTo>
                    <a:lnTo>
                      <a:pt x="260" y="0"/>
                    </a:lnTo>
                    <a:close/>
                  </a:path>
                </a:pathLst>
              </a:custGeom>
              <a:grpFill/>
              <a:ln w="12700" cap="flat">
                <a:noFill/>
                <a:prstDash val="solid"/>
                <a:miter lim="800000"/>
              </a:ln>
              <a:effectLst/>
            </p:spPr>
            <p:txBody>
              <a:bodyPr rot="0" spcFirstLastPara="0" vertOverflow="overflow" horzOverflow="overflow" vert="horz" wrap="square" lIns="68580" tIns="34290" rIns="68580" bIns="34290" numCol="1" spcCol="0" rtlCol="0" fromWordArt="0" anchor="t" anchorCtr="0" forceAA="0" compatLnSpc="1">
                <a:noAutofit/>
              </a:bodyPr>
              <a:lstStyle/>
              <a:p>
                <a:pPr defTabSz="685800" eaLnBrk="0" fontAlgn="base" hangingPunct="0">
                  <a:spcBef>
                    <a:spcPct val="0"/>
                  </a:spcBef>
                  <a:spcAft>
                    <a:spcPct val="0"/>
                  </a:spcAft>
                  <a:defRPr/>
                </a:pPr>
                <a:endParaRPr lang="zh-CN" altLang="en-US" sz="1350" kern="0" dirty="0">
                  <a:solidFill>
                    <a:srgbClr val="BC0000"/>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69" name="Freeform 5"/>
              <p:cNvSpPr/>
              <p:nvPr/>
            </p:nvSpPr>
            <p:spPr bwMode="auto">
              <a:xfrm>
                <a:off x="5744587" y="2819342"/>
                <a:ext cx="245281" cy="248735"/>
              </a:xfrm>
              <a:custGeom>
                <a:avLst/>
                <a:gdLst>
                  <a:gd name="T0" fmla="*/ 260 w 519"/>
                  <a:gd name="T1" fmla="*/ 0 h 493"/>
                  <a:gd name="T2" fmla="*/ 321 w 519"/>
                  <a:gd name="T3" fmla="*/ 189 h 493"/>
                  <a:gd name="T4" fmla="*/ 519 w 519"/>
                  <a:gd name="T5" fmla="*/ 188 h 493"/>
                  <a:gd name="T6" fmla="*/ 358 w 519"/>
                  <a:gd name="T7" fmla="*/ 305 h 493"/>
                  <a:gd name="T8" fmla="*/ 420 w 519"/>
                  <a:gd name="T9" fmla="*/ 493 h 493"/>
                  <a:gd name="T10" fmla="*/ 260 w 519"/>
                  <a:gd name="T11" fmla="*/ 376 h 493"/>
                  <a:gd name="T12" fmla="*/ 100 w 519"/>
                  <a:gd name="T13" fmla="*/ 493 h 493"/>
                  <a:gd name="T14" fmla="*/ 161 w 519"/>
                  <a:gd name="T15" fmla="*/ 305 h 493"/>
                  <a:gd name="T16" fmla="*/ 0 w 519"/>
                  <a:gd name="T17" fmla="*/ 188 h 493"/>
                  <a:gd name="T18" fmla="*/ 199 w 519"/>
                  <a:gd name="T19" fmla="*/ 189 h 493"/>
                  <a:gd name="T20" fmla="*/ 260 w 519"/>
                  <a:gd name="T21"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493">
                    <a:moveTo>
                      <a:pt x="260" y="0"/>
                    </a:moveTo>
                    <a:lnTo>
                      <a:pt x="321" y="189"/>
                    </a:lnTo>
                    <a:lnTo>
                      <a:pt x="519" y="188"/>
                    </a:lnTo>
                    <a:lnTo>
                      <a:pt x="358" y="305"/>
                    </a:lnTo>
                    <a:lnTo>
                      <a:pt x="420" y="493"/>
                    </a:lnTo>
                    <a:lnTo>
                      <a:pt x="260" y="376"/>
                    </a:lnTo>
                    <a:lnTo>
                      <a:pt x="100" y="493"/>
                    </a:lnTo>
                    <a:lnTo>
                      <a:pt x="161" y="305"/>
                    </a:lnTo>
                    <a:lnTo>
                      <a:pt x="0" y="188"/>
                    </a:lnTo>
                    <a:lnTo>
                      <a:pt x="199" y="189"/>
                    </a:lnTo>
                    <a:lnTo>
                      <a:pt x="260" y="0"/>
                    </a:lnTo>
                    <a:close/>
                  </a:path>
                </a:pathLst>
              </a:custGeom>
              <a:grpFill/>
              <a:ln w="12700" cap="flat">
                <a:noFill/>
                <a:prstDash val="solid"/>
                <a:miter lim="800000"/>
              </a:ln>
              <a:effectLst/>
            </p:spPr>
            <p:txBody>
              <a:bodyPr rot="0" spcFirstLastPara="0" vertOverflow="overflow" horzOverflow="overflow" vert="horz" wrap="square" lIns="68580" tIns="34290" rIns="68580" bIns="34290" numCol="1" spcCol="0" rtlCol="0" fromWordArt="0" anchor="t" anchorCtr="0" forceAA="0" compatLnSpc="1">
                <a:noAutofit/>
              </a:bodyPr>
              <a:lstStyle/>
              <a:p>
                <a:pPr defTabSz="685800" eaLnBrk="0" fontAlgn="base" hangingPunct="0">
                  <a:spcBef>
                    <a:spcPct val="0"/>
                  </a:spcBef>
                  <a:spcAft>
                    <a:spcPct val="0"/>
                  </a:spcAft>
                  <a:defRPr/>
                </a:pPr>
                <a:endParaRPr lang="zh-CN" altLang="en-US" sz="1350" kern="0" dirty="0">
                  <a:solidFill>
                    <a:srgbClr val="BC0000"/>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70" name="Freeform 5"/>
              <p:cNvSpPr/>
              <p:nvPr/>
            </p:nvSpPr>
            <p:spPr bwMode="auto">
              <a:xfrm>
                <a:off x="6155519" y="2819342"/>
                <a:ext cx="245281" cy="248735"/>
              </a:xfrm>
              <a:custGeom>
                <a:avLst/>
                <a:gdLst>
                  <a:gd name="T0" fmla="*/ 260 w 519"/>
                  <a:gd name="T1" fmla="*/ 0 h 493"/>
                  <a:gd name="T2" fmla="*/ 321 w 519"/>
                  <a:gd name="T3" fmla="*/ 189 h 493"/>
                  <a:gd name="T4" fmla="*/ 519 w 519"/>
                  <a:gd name="T5" fmla="*/ 188 h 493"/>
                  <a:gd name="T6" fmla="*/ 358 w 519"/>
                  <a:gd name="T7" fmla="*/ 305 h 493"/>
                  <a:gd name="T8" fmla="*/ 420 w 519"/>
                  <a:gd name="T9" fmla="*/ 493 h 493"/>
                  <a:gd name="T10" fmla="*/ 260 w 519"/>
                  <a:gd name="T11" fmla="*/ 376 h 493"/>
                  <a:gd name="T12" fmla="*/ 100 w 519"/>
                  <a:gd name="T13" fmla="*/ 493 h 493"/>
                  <a:gd name="T14" fmla="*/ 161 w 519"/>
                  <a:gd name="T15" fmla="*/ 305 h 493"/>
                  <a:gd name="T16" fmla="*/ 0 w 519"/>
                  <a:gd name="T17" fmla="*/ 188 h 493"/>
                  <a:gd name="T18" fmla="*/ 199 w 519"/>
                  <a:gd name="T19" fmla="*/ 189 h 493"/>
                  <a:gd name="T20" fmla="*/ 260 w 519"/>
                  <a:gd name="T21"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493">
                    <a:moveTo>
                      <a:pt x="260" y="0"/>
                    </a:moveTo>
                    <a:lnTo>
                      <a:pt x="321" y="189"/>
                    </a:lnTo>
                    <a:lnTo>
                      <a:pt x="519" y="188"/>
                    </a:lnTo>
                    <a:lnTo>
                      <a:pt x="358" y="305"/>
                    </a:lnTo>
                    <a:lnTo>
                      <a:pt x="420" y="493"/>
                    </a:lnTo>
                    <a:lnTo>
                      <a:pt x="260" y="376"/>
                    </a:lnTo>
                    <a:lnTo>
                      <a:pt x="100" y="493"/>
                    </a:lnTo>
                    <a:lnTo>
                      <a:pt x="161" y="305"/>
                    </a:lnTo>
                    <a:lnTo>
                      <a:pt x="0" y="188"/>
                    </a:lnTo>
                    <a:lnTo>
                      <a:pt x="199" y="189"/>
                    </a:lnTo>
                    <a:lnTo>
                      <a:pt x="260" y="0"/>
                    </a:lnTo>
                    <a:close/>
                  </a:path>
                </a:pathLst>
              </a:custGeom>
              <a:grpFill/>
              <a:ln w="12700" cap="flat">
                <a:noFill/>
                <a:prstDash val="solid"/>
                <a:miter lim="800000"/>
              </a:ln>
              <a:effectLst/>
            </p:spPr>
            <p:txBody>
              <a:bodyPr rot="0" spcFirstLastPara="0" vertOverflow="overflow" horzOverflow="overflow" vert="horz" wrap="square" lIns="68580" tIns="34290" rIns="68580" bIns="34290" numCol="1" spcCol="0" rtlCol="0" fromWordArt="0" anchor="t" anchorCtr="0" forceAA="0" compatLnSpc="1">
                <a:noAutofit/>
              </a:bodyPr>
              <a:lstStyle/>
              <a:p>
                <a:pPr defTabSz="685800" eaLnBrk="0" fontAlgn="base" hangingPunct="0">
                  <a:spcBef>
                    <a:spcPct val="0"/>
                  </a:spcBef>
                  <a:spcAft>
                    <a:spcPct val="0"/>
                  </a:spcAft>
                  <a:defRPr/>
                </a:pPr>
                <a:endParaRPr lang="zh-CN" altLang="en-US" sz="1350" kern="0" dirty="0">
                  <a:solidFill>
                    <a:srgbClr val="BC0000"/>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grpSp>
          <p:nvGrpSpPr>
            <p:cNvPr id="64" name="组合 63"/>
            <p:cNvGrpSpPr/>
            <p:nvPr/>
          </p:nvGrpSpPr>
          <p:grpSpPr>
            <a:xfrm>
              <a:off x="5696" y="4770"/>
              <a:ext cx="1484" cy="346"/>
              <a:chOff x="5333655" y="2819342"/>
              <a:chExt cx="1067145" cy="248735"/>
            </a:xfrm>
            <a:grpFill/>
          </p:grpSpPr>
          <p:sp>
            <p:nvSpPr>
              <p:cNvPr id="65" name="Freeform 5"/>
              <p:cNvSpPr/>
              <p:nvPr/>
            </p:nvSpPr>
            <p:spPr bwMode="auto">
              <a:xfrm>
                <a:off x="5333655" y="2819342"/>
                <a:ext cx="245281" cy="248735"/>
              </a:xfrm>
              <a:custGeom>
                <a:avLst/>
                <a:gdLst>
                  <a:gd name="T0" fmla="*/ 260 w 519"/>
                  <a:gd name="T1" fmla="*/ 0 h 493"/>
                  <a:gd name="T2" fmla="*/ 321 w 519"/>
                  <a:gd name="T3" fmla="*/ 189 h 493"/>
                  <a:gd name="T4" fmla="*/ 519 w 519"/>
                  <a:gd name="T5" fmla="*/ 188 h 493"/>
                  <a:gd name="T6" fmla="*/ 358 w 519"/>
                  <a:gd name="T7" fmla="*/ 305 h 493"/>
                  <a:gd name="T8" fmla="*/ 420 w 519"/>
                  <a:gd name="T9" fmla="*/ 493 h 493"/>
                  <a:gd name="T10" fmla="*/ 260 w 519"/>
                  <a:gd name="T11" fmla="*/ 376 h 493"/>
                  <a:gd name="T12" fmla="*/ 100 w 519"/>
                  <a:gd name="T13" fmla="*/ 493 h 493"/>
                  <a:gd name="T14" fmla="*/ 161 w 519"/>
                  <a:gd name="T15" fmla="*/ 305 h 493"/>
                  <a:gd name="T16" fmla="*/ 0 w 519"/>
                  <a:gd name="T17" fmla="*/ 188 h 493"/>
                  <a:gd name="T18" fmla="*/ 199 w 519"/>
                  <a:gd name="T19" fmla="*/ 189 h 493"/>
                  <a:gd name="T20" fmla="*/ 260 w 519"/>
                  <a:gd name="T21"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493">
                    <a:moveTo>
                      <a:pt x="260" y="0"/>
                    </a:moveTo>
                    <a:lnTo>
                      <a:pt x="321" y="189"/>
                    </a:lnTo>
                    <a:lnTo>
                      <a:pt x="519" y="188"/>
                    </a:lnTo>
                    <a:lnTo>
                      <a:pt x="358" y="305"/>
                    </a:lnTo>
                    <a:lnTo>
                      <a:pt x="420" y="493"/>
                    </a:lnTo>
                    <a:lnTo>
                      <a:pt x="260" y="376"/>
                    </a:lnTo>
                    <a:lnTo>
                      <a:pt x="100" y="493"/>
                    </a:lnTo>
                    <a:lnTo>
                      <a:pt x="161" y="305"/>
                    </a:lnTo>
                    <a:lnTo>
                      <a:pt x="0" y="188"/>
                    </a:lnTo>
                    <a:lnTo>
                      <a:pt x="199" y="189"/>
                    </a:lnTo>
                    <a:lnTo>
                      <a:pt x="260" y="0"/>
                    </a:lnTo>
                    <a:close/>
                  </a:path>
                </a:pathLst>
              </a:custGeom>
              <a:grpFill/>
              <a:ln w="12700" cap="flat">
                <a:noFill/>
                <a:prstDash val="solid"/>
                <a:miter lim="800000"/>
              </a:ln>
              <a:effectLst/>
            </p:spPr>
            <p:txBody>
              <a:bodyPr rot="0" spcFirstLastPara="0" vertOverflow="overflow" horzOverflow="overflow" vert="horz" wrap="square" lIns="68580" tIns="34290" rIns="68580" bIns="34290" numCol="1" spcCol="0" rtlCol="0" fromWordArt="0" anchor="t" anchorCtr="0" forceAA="0" compatLnSpc="1">
                <a:noAutofit/>
              </a:bodyPr>
              <a:lstStyle/>
              <a:p>
                <a:pPr defTabSz="685800" eaLnBrk="0" fontAlgn="base" hangingPunct="0">
                  <a:spcBef>
                    <a:spcPct val="0"/>
                  </a:spcBef>
                  <a:spcAft>
                    <a:spcPct val="0"/>
                  </a:spcAft>
                  <a:defRPr/>
                </a:pPr>
                <a:endParaRPr lang="zh-CN" altLang="en-US" sz="1350" kern="0" dirty="0">
                  <a:solidFill>
                    <a:srgbClr val="BC0000"/>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66" name="Freeform 5"/>
              <p:cNvSpPr/>
              <p:nvPr/>
            </p:nvSpPr>
            <p:spPr bwMode="auto">
              <a:xfrm>
                <a:off x="5744587" y="2819342"/>
                <a:ext cx="245281" cy="248735"/>
              </a:xfrm>
              <a:custGeom>
                <a:avLst/>
                <a:gdLst>
                  <a:gd name="T0" fmla="*/ 260 w 519"/>
                  <a:gd name="T1" fmla="*/ 0 h 493"/>
                  <a:gd name="T2" fmla="*/ 321 w 519"/>
                  <a:gd name="T3" fmla="*/ 189 h 493"/>
                  <a:gd name="T4" fmla="*/ 519 w 519"/>
                  <a:gd name="T5" fmla="*/ 188 h 493"/>
                  <a:gd name="T6" fmla="*/ 358 w 519"/>
                  <a:gd name="T7" fmla="*/ 305 h 493"/>
                  <a:gd name="T8" fmla="*/ 420 w 519"/>
                  <a:gd name="T9" fmla="*/ 493 h 493"/>
                  <a:gd name="T10" fmla="*/ 260 w 519"/>
                  <a:gd name="T11" fmla="*/ 376 h 493"/>
                  <a:gd name="T12" fmla="*/ 100 w 519"/>
                  <a:gd name="T13" fmla="*/ 493 h 493"/>
                  <a:gd name="T14" fmla="*/ 161 w 519"/>
                  <a:gd name="T15" fmla="*/ 305 h 493"/>
                  <a:gd name="T16" fmla="*/ 0 w 519"/>
                  <a:gd name="T17" fmla="*/ 188 h 493"/>
                  <a:gd name="T18" fmla="*/ 199 w 519"/>
                  <a:gd name="T19" fmla="*/ 189 h 493"/>
                  <a:gd name="T20" fmla="*/ 260 w 519"/>
                  <a:gd name="T21"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493">
                    <a:moveTo>
                      <a:pt x="260" y="0"/>
                    </a:moveTo>
                    <a:lnTo>
                      <a:pt x="321" y="189"/>
                    </a:lnTo>
                    <a:lnTo>
                      <a:pt x="519" y="188"/>
                    </a:lnTo>
                    <a:lnTo>
                      <a:pt x="358" y="305"/>
                    </a:lnTo>
                    <a:lnTo>
                      <a:pt x="420" y="493"/>
                    </a:lnTo>
                    <a:lnTo>
                      <a:pt x="260" y="376"/>
                    </a:lnTo>
                    <a:lnTo>
                      <a:pt x="100" y="493"/>
                    </a:lnTo>
                    <a:lnTo>
                      <a:pt x="161" y="305"/>
                    </a:lnTo>
                    <a:lnTo>
                      <a:pt x="0" y="188"/>
                    </a:lnTo>
                    <a:lnTo>
                      <a:pt x="199" y="189"/>
                    </a:lnTo>
                    <a:lnTo>
                      <a:pt x="260" y="0"/>
                    </a:lnTo>
                    <a:close/>
                  </a:path>
                </a:pathLst>
              </a:custGeom>
              <a:grpFill/>
              <a:ln w="12700" cap="flat">
                <a:noFill/>
                <a:prstDash val="solid"/>
                <a:miter lim="800000"/>
              </a:ln>
              <a:effectLst/>
            </p:spPr>
            <p:txBody>
              <a:bodyPr rot="0" spcFirstLastPara="0" vertOverflow="overflow" horzOverflow="overflow" vert="horz" wrap="square" lIns="68580" tIns="34290" rIns="68580" bIns="34290" numCol="1" spcCol="0" rtlCol="0" fromWordArt="0" anchor="t" anchorCtr="0" forceAA="0" compatLnSpc="1">
                <a:noAutofit/>
              </a:bodyPr>
              <a:lstStyle/>
              <a:p>
                <a:pPr defTabSz="685800" eaLnBrk="0" fontAlgn="base" hangingPunct="0">
                  <a:spcBef>
                    <a:spcPct val="0"/>
                  </a:spcBef>
                  <a:spcAft>
                    <a:spcPct val="0"/>
                  </a:spcAft>
                  <a:defRPr/>
                </a:pPr>
                <a:endParaRPr lang="zh-CN" altLang="en-US" sz="1350" kern="0" dirty="0">
                  <a:solidFill>
                    <a:srgbClr val="BC0000"/>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67" name="Freeform 5"/>
              <p:cNvSpPr/>
              <p:nvPr/>
            </p:nvSpPr>
            <p:spPr bwMode="auto">
              <a:xfrm>
                <a:off x="6155519" y="2819342"/>
                <a:ext cx="245281" cy="248735"/>
              </a:xfrm>
              <a:custGeom>
                <a:avLst/>
                <a:gdLst>
                  <a:gd name="T0" fmla="*/ 260 w 519"/>
                  <a:gd name="T1" fmla="*/ 0 h 493"/>
                  <a:gd name="T2" fmla="*/ 321 w 519"/>
                  <a:gd name="T3" fmla="*/ 189 h 493"/>
                  <a:gd name="T4" fmla="*/ 519 w 519"/>
                  <a:gd name="T5" fmla="*/ 188 h 493"/>
                  <a:gd name="T6" fmla="*/ 358 w 519"/>
                  <a:gd name="T7" fmla="*/ 305 h 493"/>
                  <a:gd name="T8" fmla="*/ 420 w 519"/>
                  <a:gd name="T9" fmla="*/ 493 h 493"/>
                  <a:gd name="T10" fmla="*/ 260 w 519"/>
                  <a:gd name="T11" fmla="*/ 376 h 493"/>
                  <a:gd name="T12" fmla="*/ 100 w 519"/>
                  <a:gd name="T13" fmla="*/ 493 h 493"/>
                  <a:gd name="T14" fmla="*/ 161 w 519"/>
                  <a:gd name="T15" fmla="*/ 305 h 493"/>
                  <a:gd name="T16" fmla="*/ 0 w 519"/>
                  <a:gd name="T17" fmla="*/ 188 h 493"/>
                  <a:gd name="T18" fmla="*/ 199 w 519"/>
                  <a:gd name="T19" fmla="*/ 189 h 493"/>
                  <a:gd name="T20" fmla="*/ 260 w 519"/>
                  <a:gd name="T21"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493">
                    <a:moveTo>
                      <a:pt x="260" y="0"/>
                    </a:moveTo>
                    <a:lnTo>
                      <a:pt x="321" y="189"/>
                    </a:lnTo>
                    <a:lnTo>
                      <a:pt x="519" y="188"/>
                    </a:lnTo>
                    <a:lnTo>
                      <a:pt x="358" y="305"/>
                    </a:lnTo>
                    <a:lnTo>
                      <a:pt x="420" y="493"/>
                    </a:lnTo>
                    <a:lnTo>
                      <a:pt x="260" y="376"/>
                    </a:lnTo>
                    <a:lnTo>
                      <a:pt x="100" y="493"/>
                    </a:lnTo>
                    <a:lnTo>
                      <a:pt x="161" y="305"/>
                    </a:lnTo>
                    <a:lnTo>
                      <a:pt x="0" y="188"/>
                    </a:lnTo>
                    <a:lnTo>
                      <a:pt x="199" y="189"/>
                    </a:lnTo>
                    <a:lnTo>
                      <a:pt x="260" y="0"/>
                    </a:lnTo>
                    <a:close/>
                  </a:path>
                </a:pathLst>
              </a:custGeom>
              <a:grpFill/>
              <a:ln w="12700" cap="flat">
                <a:noFill/>
                <a:prstDash val="solid"/>
                <a:miter lim="800000"/>
              </a:ln>
              <a:effectLst/>
            </p:spPr>
            <p:txBody>
              <a:bodyPr rot="0" spcFirstLastPara="0" vertOverflow="overflow" horzOverflow="overflow" vert="horz" wrap="square" lIns="68580" tIns="34290" rIns="68580" bIns="34290" numCol="1" spcCol="0" rtlCol="0" fromWordArt="0" anchor="t" anchorCtr="0" forceAA="0" compatLnSpc="1">
                <a:noAutofit/>
              </a:bodyPr>
              <a:lstStyle/>
              <a:p>
                <a:pPr defTabSz="685800" eaLnBrk="0" fontAlgn="base" hangingPunct="0">
                  <a:spcBef>
                    <a:spcPct val="0"/>
                  </a:spcBef>
                  <a:spcAft>
                    <a:spcPct val="0"/>
                  </a:spcAft>
                  <a:defRPr/>
                </a:pPr>
                <a:endParaRPr lang="zh-CN" altLang="en-US" sz="1350" kern="0" dirty="0">
                  <a:solidFill>
                    <a:srgbClr val="BC0000"/>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grpSp>
      <p:sp>
        <p:nvSpPr>
          <p:cNvPr id="71" name="文本框 70"/>
          <p:cNvSpPr txBox="1"/>
          <p:nvPr/>
        </p:nvSpPr>
        <p:spPr>
          <a:xfrm>
            <a:off x="1524830" y="1550867"/>
            <a:ext cx="7300961" cy="1107996"/>
          </a:xfrm>
          <a:prstGeom prst="rect">
            <a:avLst/>
          </a:prstGeom>
          <a:noFill/>
        </p:spPr>
        <p:txBody>
          <a:bodyPr wrap="square">
            <a:spAutoFit/>
          </a:bodyPr>
          <a:lstStyle/>
          <a:p>
            <a:r>
              <a:rPr lang="zh-CN" altLang="en-US" sz="6600" spc="-150" dirty="0">
                <a:ln w="28575">
                  <a:noFill/>
                </a:ln>
                <a:solidFill>
                  <a:schemeClr val="tx1">
                    <a:lumMod val="85000"/>
                    <a:lumOff val="15000"/>
                  </a:schemeClr>
                </a:solidFill>
                <a:latin typeface="思源黑体 CN Heavy" panose="020B0A00000000000000" pitchFamily="34" charset="-122"/>
                <a:ea typeface="思源黑体 CN Heavy" panose="020B0A00000000000000" pitchFamily="34" charset="-122"/>
                <a:sym typeface="思源宋体 CN" panose="02020400000000000000" pitchFamily="18" charset="-122"/>
              </a:rPr>
              <a:t>崇德修身要坚守</a:t>
            </a:r>
            <a:endParaRPr lang="zh-CN" altLang="en-US" sz="6600" spc="-150" dirty="0">
              <a:ln w="28575">
                <a:noFill/>
              </a:ln>
              <a:solidFill>
                <a:schemeClr val="tx1">
                  <a:lumMod val="85000"/>
                  <a:lumOff val="15000"/>
                </a:schemeClr>
              </a:soli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grpSp>
        <p:nvGrpSpPr>
          <p:cNvPr id="72" name="组合 71"/>
          <p:cNvGrpSpPr/>
          <p:nvPr/>
        </p:nvGrpSpPr>
        <p:grpSpPr>
          <a:xfrm>
            <a:off x="7407662" y="1452788"/>
            <a:ext cx="1257367" cy="1257367"/>
            <a:chOff x="7407662" y="1822434"/>
            <a:chExt cx="1257367" cy="1257367"/>
          </a:xfrm>
        </p:grpSpPr>
        <p:pic>
          <p:nvPicPr>
            <p:cNvPr id="73" name="图片 72"/>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2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407662" y="1822434"/>
              <a:ext cx="1257367" cy="1257367"/>
            </a:xfrm>
            <a:prstGeom prst="rect">
              <a:avLst/>
            </a:prstGeom>
          </p:spPr>
        </p:pic>
        <p:sp>
          <p:nvSpPr>
            <p:cNvPr id="74" name="文本框 73"/>
            <p:cNvSpPr txBox="1"/>
            <p:nvPr/>
          </p:nvSpPr>
          <p:spPr>
            <a:xfrm>
              <a:off x="7571868" y="1932770"/>
              <a:ext cx="885409" cy="1107996"/>
            </a:xfrm>
            <a:prstGeom prst="rect">
              <a:avLst/>
            </a:prstGeom>
            <a:noFill/>
          </p:spPr>
          <p:txBody>
            <a:bodyPr wrap="square">
              <a:spAutoFit/>
            </a:bodyPr>
            <a:lstStyle/>
            <a:p>
              <a:pPr algn="ctr"/>
              <a:r>
                <a:rPr lang="zh-CN" altLang="en-US" sz="66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rPr>
                <a:t>四</a:t>
              </a:r>
              <a:endParaRPr lang="zh-CN" altLang="en-US" sz="66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grpSp>
      <p:grpSp>
        <p:nvGrpSpPr>
          <p:cNvPr id="75" name="组合 74"/>
          <p:cNvGrpSpPr/>
          <p:nvPr/>
        </p:nvGrpSpPr>
        <p:grpSpPr>
          <a:xfrm>
            <a:off x="8551061" y="1446421"/>
            <a:ext cx="1257367" cy="1257367"/>
            <a:chOff x="8551061" y="1816067"/>
            <a:chExt cx="1257367" cy="1257367"/>
          </a:xfrm>
        </p:grpSpPr>
        <p:pic>
          <p:nvPicPr>
            <p:cNvPr id="76" name="图片 75"/>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2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551061" y="1816067"/>
              <a:ext cx="1257367" cy="1257367"/>
            </a:xfrm>
            <a:prstGeom prst="rect">
              <a:avLst/>
            </a:prstGeom>
          </p:spPr>
        </p:pic>
        <p:sp>
          <p:nvSpPr>
            <p:cNvPr id="77" name="文本框 76"/>
            <p:cNvSpPr txBox="1"/>
            <p:nvPr/>
          </p:nvSpPr>
          <p:spPr>
            <a:xfrm>
              <a:off x="8715267" y="1926403"/>
              <a:ext cx="885409" cy="1107996"/>
            </a:xfrm>
            <a:prstGeom prst="rect">
              <a:avLst/>
            </a:prstGeom>
            <a:noFill/>
          </p:spPr>
          <p:txBody>
            <a:bodyPr wrap="square">
              <a:spAutoFit/>
            </a:bodyPr>
            <a:lstStyle/>
            <a:p>
              <a:pPr algn="ctr"/>
              <a:r>
                <a:rPr lang="zh-CN" altLang="en-US" sz="66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rPr>
                <a:t>自</a:t>
              </a:r>
              <a:endParaRPr lang="zh-CN" altLang="en-US" sz="66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grpSp>
      <p:sp>
        <p:nvSpPr>
          <p:cNvPr id="78" name="文本框 77"/>
          <p:cNvSpPr txBox="1"/>
          <p:nvPr/>
        </p:nvSpPr>
        <p:spPr>
          <a:xfrm>
            <a:off x="9734576" y="1550867"/>
            <a:ext cx="885409" cy="1107996"/>
          </a:xfrm>
          <a:prstGeom prst="rect">
            <a:avLst/>
          </a:prstGeom>
          <a:noFill/>
        </p:spPr>
        <p:txBody>
          <a:bodyPr wrap="square">
            <a:spAutoFit/>
          </a:bodyPr>
          <a:lstStyle/>
          <a:p>
            <a:pPr algn="ctr"/>
            <a:r>
              <a:rPr lang="zh-CN" altLang="en-US" sz="66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rPr>
              <a:t>诀</a:t>
            </a:r>
            <a:endParaRPr lang="zh-CN" altLang="en-US" sz="66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sp>
        <p:nvSpPr>
          <p:cNvPr id="79" name="文本框 78"/>
          <p:cNvSpPr txBox="1"/>
          <p:nvPr/>
        </p:nvSpPr>
        <p:spPr>
          <a:xfrm>
            <a:off x="2328556" y="2544885"/>
            <a:ext cx="2038082" cy="1015663"/>
          </a:xfrm>
          <a:prstGeom prst="rect">
            <a:avLst/>
          </a:prstGeom>
          <a:noFill/>
        </p:spPr>
        <p:txBody>
          <a:bodyPr wrap="square">
            <a:spAutoFit/>
          </a:bodyPr>
          <a:lstStyle/>
          <a:p>
            <a:pPr algn="ctr"/>
            <a:r>
              <a:rPr lang="zh-CN" altLang="en-US" sz="60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rPr>
              <a:t>自重、</a:t>
            </a:r>
            <a:endParaRPr lang="zh-CN" altLang="en-US" sz="600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sp>
        <p:nvSpPr>
          <p:cNvPr id="80" name="文本框 79"/>
          <p:cNvSpPr txBox="1"/>
          <p:nvPr/>
        </p:nvSpPr>
        <p:spPr>
          <a:xfrm>
            <a:off x="4256382" y="2557976"/>
            <a:ext cx="2038082" cy="1015663"/>
          </a:xfrm>
          <a:prstGeom prst="rect">
            <a:avLst/>
          </a:prstGeom>
          <a:noFill/>
        </p:spPr>
        <p:txBody>
          <a:bodyPr wrap="square">
            <a:spAutoFit/>
          </a:bodyPr>
          <a:lstStyle/>
          <a:p>
            <a:pPr algn="ctr"/>
            <a:r>
              <a:rPr lang="zh-CN" altLang="en-US" sz="60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rPr>
              <a:t>自省、</a:t>
            </a:r>
            <a:endParaRPr lang="zh-CN" altLang="en-US" sz="600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sp>
        <p:nvSpPr>
          <p:cNvPr id="81" name="文本框 80"/>
          <p:cNvSpPr txBox="1"/>
          <p:nvPr/>
        </p:nvSpPr>
        <p:spPr>
          <a:xfrm>
            <a:off x="6097851" y="2544550"/>
            <a:ext cx="2038082" cy="1015663"/>
          </a:xfrm>
          <a:prstGeom prst="rect">
            <a:avLst/>
          </a:prstGeom>
          <a:noFill/>
        </p:spPr>
        <p:txBody>
          <a:bodyPr wrap="square">
            <a:spAutoFit/>
          </a:bodyPr>
          <a:lstStyle/>
          <a:p>
            <a:pPr algn="ctr"/>
            <a:r>
              <a:rPr lang="zh-CN" altLang="en-US" sz="60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rPr>
              <a:t>自警、</a:t>
            </a:r>
            <a:endParaRPr lang="zh-CN" altLang="en-US" sz="600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sp>
        <p:nvSpPr>
          <p:cNvPr id="82" name="文本框 81"/>
          <p:cNvSpPr txBox="1"/>
          <p:nvPr/>
        </p:nvSpPr>
        <p:spPr>
          <a:xfrm>
            <a:off x="8036345" y="2556036"/>
            <a:ext cx="2038082" cy="1015663"/>
          </a:xfrm>
          <a:prstGeom prst="rect">
            <a:avLst/>
          </a:prstGeom>
          <a:noFill/>
        </p:spPr>
        <p:txBody>
          <a:bodyPr wrap="square">
            <a:spAutoFit/>
          </a:bodyPr>
          <a:lstStyle/>
          <a:p>
            <a:pPr algn="ctr"/>
            <a:r>
              <a:rPr lang="zh-CN" altLang="en-US" sz="60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rPr>
              <a:t>自励、</a:t>
            </a:r>
            <a:endParaRPr lang="zh-CN" altLang="en-US" sz="600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sp>
        <p:nvSpPr>
          <p:cNvPr id="83" name="文本框 82"/>
          <p:cNvSpPr txBox="1"/>
          <p:nvPr/>
        </p:nvSpPr>
        <p:spPr>
          <a:xfrm>
            <a:off x="4489482" y="577383"/>
            <a:ext cx="2960847" cy="646331"/>
          </a:xfrm>
          <a:prstGeom prst="rect">
            <a:avLst/>
          </a:prstGeom>
          <a:noFill/>
        </p:spPr>
        <p:txBody>
          <a:bodyPr wrap="square">
            <a:spAutoFit/>
          </a:bodyPr>
          <a:lstStyle/>
          <a:p>
            <a:pPr algn="dist"/>
            <a:r>
              <a:rPr lang="zh-CN" altLang="en-US" sz="3600" dirty="0">
                <a:solidFill>
                  <a:schemeClr val="tx1">
                    <a:lumMod val="85000"/>
                    <a:lumOff val="15000"/>
                  </a:schemeClr>
                </a:solidFill>
                <a:latin typeface="思源黑体 CN Heavy" panose="020B0A00000000000000" pitchFamily="34" charset="-122"/>
                <a:ea typeface="思源黑体 CN Heavy" panose="020B0A00000000000000" pitchFamily="34" charset="-122"/>
                <a:sym typeface="思源宋体 CN" panose="02020400000000000000" pitchFamily="18" charset="-122"/>
              </a:rPr>
              <a:t>坚守四自诀</a:t>
            </a:r>
            <a:endParaRPr lang="zh-CN" altLang="en-US" sz="3600" dirty="0">
              <a:solidFill>
                <a:schemeClr val="tx1">
                  <a:lumMod val="85000"/>
                  <a:lumOff val="15000"/>
                </a:schemeClr>
              </a:soli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pic>
        <p:nvPicPr>
          <p:cNvPr id="84" name="图片 8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160441" y="3259627"/>
            <a:ext cx="4423234" cy="44232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500"/>
                                        <p:tgtEl>
                                          <p:spTgt spid="7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p:cTn id="11" dur="500" fill="hold"/>
                                        <p:tgtEl>
                                          <p:spTgt spid="72"/>
                                        </p:tgtEl>
                                        <p:attrNameLst>
                                          <p:attrName>ppt_w</p:attrName>
                                        </p:attrNameLst>
                                      </p:cBhvr>
                                      <p:tavLst>
                                        <p:tav tm="0">
                                          <p:val>
                                            <p:fltVal val="0"/>
                                          </p:val>
                                        </p:tav>
                                        <p:tav tm="100000">
                                          <p:val>
                                            <p:strVal val="#ppt_w"/>
                                          </p:val>
                                        </p:tav>
                                      </p:tavLst>
                                    </p:anim>
                                    <p:anim calcmode="lin" valueType="num">
                                      <p:cBhvr>
                                        <p:cTn id="12" dur="500" fill="hold"/>
                                        <p:tgtEl>
                                          <p:spTgt spid="72"/>
                                        </p:tgtEl>
                                        <p:attrNameLst>
                                          <p:attrName>ppt_h</p:attrName>
                                        </p:attrNameLst>
                                      </p:cBhvr>
                                      <p:tavLst>
                                        <p:tav tm="0">
                                          <p:val>
                                            <p:fltVal val="0"/>
                                          </p:val>
                                        </p:tav>
                                        <p:tav tm="100000">
                                          <p:val>
                                            <p:strVal val="#ppt_h"/>
                                          </p:val>
                                        </p:tav>
                                      </p:tavLst>
                                    </p:anim>
                                    <p:animEffect transition="in" filter="fade">
                                      <p:cBhvr>
                                        <p:cTn id="13" dur="500"/>
                                        <p:tgtEl>
                                          <p:spTgt spid="7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5"/>
                                        </p:tgtEl>
                                        <p:attrNameLst>
                                          <p:attrName>style.visibility</p:attrName>
                                        </p:attrNameLst>
                                      </p:cBhvr>
                                      <p:to>
                                        <p:strVal val="visible"/>
                                      </p:to>
                                    </p:set>
                                    <p:anim calcmode="lin" valueType="num">
                                      <p:cBhvr>
                                        <p:cTn id="17" dur="500" fill="hold"/>
                                        <p:tgtEl>
                                          <p:spTgt spid="75"/>
                                        </p:tgtEl>
                                        <p:attrNameLst>
                                          <p:attrName>ppt_w</p:attrName>
                                        </p:attrNameLst>
                                      </p:cBhvr>
                                      <p:tavLst>
                                        <p:tav tm="0">
                                          <p:val>
                                            <p:fltVal val="0"/>
                                          </p:val>
                                        </p:tav>
                                        <p:tav tm="100000">
                                          <p:val>
                                            <p:strVal val="#ppt_w"/>
                                          </p:val>
                                        </p:tav>
                                      </p:tavLst>
                                    </p:anim>
                                    <p:anim calcmode="lin" valueType="num">
                                      <p:cBhvr>
                                        <p:cTn id="18" dur="500" fill="hold"/>
                                        <p:tgtEl>
                                          <p:spTgt spid="75"/>
                                        </p:tgtEl>
                                        <p:attrNameLst>
                                          <p:attrName>ppt_h</p:attrName>
                                        </p:attrNameLst>
                                      </p:cBhvr>
                                      <p:tavLst>
                                        <p:tav tm="0">
                                          <p:val>
                                            <p:fltVal val="0"/>
                                          </p:val>
                                        </p:tav>
                                        <p:tav tm="100000">
                                          <p:val>
                                            <p:strVal val="#ppt_h"/>
                                          </p:val>
                                        </p:tav>
                                      </p:tavLst>
                                    </p:anim>
                                    <p:animEffect transition="in" filter="fade">
                                      <p:cBhvr>
                                        <p:cTn id="19" dur="500"/>
                                        <p:tgtEl>
                                          <p:spTgt spid="75"/>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wipe(left)">
                                      <p:cBhvr>
                                        <p:cTn id="23" dur="500"/>
                                        <p:tgtEl>
                                          <p:spTgt spid="78"/>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80"/>
                                        </p:tgtEl>
                                        <p:attrNameLst>
                                          <p:attrName>style.visibility</p:attrName>
                                        </p:attrNameLst>
                                      </p:cBhvr>
                                      <p:to>
                                        <p:strVal val="visible"/>
                                      </p:to>
                                    </p:set>
                                    <p:anim calcmode="lin" valueType="num">
                                      <p:cBhvr>
                                        <p:cTn id="33" dur="500" fill="hold"/>
                                        <p:tgtEl>
                                          <p:spTgt spid="80"/>
                                        </p:tgtEl>
                                        <p:attrNameLst>
                                          <p:attrName>ppt_w</p:attrName>
                                        </p:attrNameLst>
                                      </p:cBhvr>
                                      <p:tavLst>
                                        <p:tav tm="0">
                                          <p:val>
                                            <p:fltVal val="0"/>
                                          </p:val>
                                        </p:tav>
                                        <p:tav tm="100000">
                                          <p:val>
                                            <p:strVal val="#ppt_w"/>
                                          </p:val>
                                        </p:tav>
                                      </p:tavLst>
                                    </p:anim>
                                    <p:anim calcmode="lin" valueType="num">
                                      <p:cBhvr>
                                        <p:cTn id="34" dur="500" fill="hold"/>
                                        <p:tgtEl>
                                          <p:spTgt spid="80"/>
                                        </p:tgtEl>
                                        <p:attrNameLst>
                                          <p:attrName>ppt_h</p:attrName>
                                        </p:attrNameLst>
                                      </p:cBhvr>
                                      <p:tavLst>
                                        <p:tav tm="0">
                                          <p:val>
                                            <p:fltVal val="0"/>
                                          </p:val>
                                        </p:tav>
                                        <p:tav tm="100000">
                                          <p:val>
                                            <p:strVal val="#ppt_h"/>
                                          </p:val>
                                        </p:tav>
                                      </p:tavLst>
                                    </p:anim>
                                    <p:animEffect transition="in" filter="fade">
                                      <p:cBhvr>
                                        <p:cTn id="35" dur="500"/>
                                        <p:tgtEl>
                                          <p:spTgt spid="80"/>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81"/>
                                        </p:tgtEl>
                                        <p:attrNameLst>
                                          <p:attrName>style.visibility</p:attrName>
                                        </p:attrNameLst>
                                      </p:cBhvr>
                                      <p:to>
                                        <p:strVal val="visible"/>
                                      </p:to>
                                    </p:set>
                                    <p:anim calcmode="lin" valueType="num">
                                      <p:cBhvr>
                                        <p:cTn id="39" dur="500" fill="hold"/>
                                        <p:tgtEl>
                                          <p:spTgt spid="81"/>
                                        </p:tgtEl>
                                        <p:attrNameLst>
                                          <p:attrName>ppt_w</p:attrName>
                                        </p:attrNameLst>
                                      </p:cBhvr>
                                      <p:tavLst>
                                        <p:tav tm="0">
                                          <p:val>
                                            <p:fltVal val="0"/>
                                          </p:val>
                                        </p:tav>
                                        <p:tav tm="100000">
                                          <p:val>
                                            <p:strVal val="#ppt_w"/>
                                          </p:val>
                                        </p:tav>
                                      </p:tavLst>
                                    </p:anim>
                                    <p:anim calcmode="lin" valueType="num">
                                      <p:cBhvr>
                                        <p:cTn id="40" dur="500" fill="hold"/>
                                        <p:tgtEl>
                                          <p:spTgt spid="81"/>
                                        </p:tgtEl>
                                        <p:attrNameLst>
                                          <p:attrName>ppt_h</p:attrName>
                                        </p:attrNameLst>
                                      </p:cBhvr>
                                      <p:tavLst>
                                        <p:tav tm="0">
                                          <p:val>
                                            <p:fltVal val="0"/>
                                          </p:val>
                                        </p:tav>
                                        <p:tav tm="100000">
                                          <p:val>
                                            <p:strVal val="#ppt_h"/>
                                          </p:val>
                                        </p:tav>
                                      </p:tavLst>
                                    </p:anim>
                                    <p:animEffect transition="in" filter="fade">
                                      <p:cBhvr>
                                        <p:cTn id="41" dur="500"/>
                                        <p:tgtEl>
                                          <p:spTgt spid="81"/>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82"/>
                                        </p:tgtEl>
                                        <p:attrNameLst>
                                          <p:attrName>style.visibility</p:attrName>
                                        </p:attrNameLst>
                                      </p:cBhvr>
                                      <p:to>
                                        <p:strVal val="visible"/>
                                      </p:to>
                                    </p:set>
                                    <p:anim calcmode="lin" valueType="num">
                                      <p:cBhvr>
                                        <p:cTn id="45" dur="500" fill="hold"/>
                                        <p:tgtEl>
                                          <p:spTgt spid="82"/>
                                        </p:tgtEl>
                                        <p:attrNameLst>
                                          <p:attrName>ppt_w</p:attrName>
                                        </p:attrNameLst>
                                      </p:cBhvr>
                                      <p:tavLst>
                                        <p:tav tm="0">
                                          <p:val>
                                            <p:fltVal val="0"/>
                                          </p:val>
                                        </p:tav>
                                        <p:tav tm="100000">
                                          <p:val>
                                            <p:strVal val="#ppt_w"/>
                                          </p:val>
                                        </p:tav>
                                      </p:tavLst>
                                    </p:anim>
                                    <p:anim calcmode="lin" valueType="num">
                                      <p:cBhvr>
                                        <p:cTn id="46" dur="500" fill="hold"/>
                                        <p:tgtEl>
                                          <p:spTgt spid="82"/>
                                        </p:tgtEl>
                                        <p:attrNameLst>
                                          <p:attrName>ppt_h</p:attrName>
                                        </p:attrNameLst>
                                      </p:cBhvr>
                                      <p:tavLst>
                                        <p:tav tm="0">
                                          <p:val>
                                            <p:fltVal val="0"/>
                                          </p:val>
                                        </p:tav>
                                        <p:tav tm="100000">
                                          <p:val>
                                            <p:strVal val="#ppt_h"/>
                                          </p:val>
                                        </p:tav>
                                      </p:tavLst>
                                    </p:anim>
                                    <p:animEffect transition="in" filter="fade">
                                      <p:cBhvr>
                                        <p:cTn id="47" dur="500"/>
                                        <p:tgtEl>
                                          <p:spTgt spid="82"/>
                                        </p:tgtEl>
                                      </p:cBhvr>
                                    </p:animEffect>
                                  </p:childTnLst>
                                </p:cTn>
                              </p:par>
                            </p:childTnLst>
                          </p:cTn>
                        </p:par>
                        <p:par>
                          <p:cTn id="48" fill="hold">
                            <p:stCondLst>
                              <p:cond delay="4000"/>
                            </p:stCondLst>
                            <p:childTnLst>
                              <p:par>
                                <p:cTn id="49" presetID="22" presetClass="entr" presetSubtype="4" fill="hold" nodeType="after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down)">
                                      <p:cBhvr>
                                        <p:cTn id="51" dur="500"/>
                                        <p:tgtEl>
                                          <p:spTgt spid="62"/>
                                        </p:tgtEl>
                                      </p:cBhvr>
                                    </p:animEffect>
                                  </p:childTnLst>
                                </p:cTn>
                              </p:par>
                            </p:childTnLst>
                          </p:cTn>
                        </p:par>
                        <p:par>
                          <p:cTn id="52" fill="hold">
                            <p:stCondLst>
                              <p:cond delay="4500"/>
                            </p:stCondLst>
                            <p:childTnLst>
                              <p:par>
                                <p:cTn id="53" presetID="22" presetClass="entr" presetSubtype="8"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500"/>
                                        <p:tgtEl>
                                          <p:spTgt spid="54"/>
                                        </p:tgtEl>
                                      </p:cBhvr>
                                    </p:animEffect>
                                  </p:childTnLst>
                                </p:cTn>
                              </p:par>
                            </p:childTnLst>
                          </p:cTn>
                        </p:par>
                        <p:par>
                          <p:cTn id="56" fill="hold">
                            <p:stCondLst>
                              <p:cond delay="5000"/>
                            </p:stCondLst>
                            <p:childTnLst>
                              <p:par>
                                <p:cTn id="57" presetID="22" presetClass="entr" presetSubtype="8" fill="hold" nodeType="after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wipe(left)">
                                      <p:cBhvr>
                                        <p:cTn id="5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8" grpId="0"/>
      <p:bldP spid="79" grpId="0"/>
      <p:bldP spid="80" grpId="0"/>
      <p:bldP spid="81" grpId="0"/>
      <p:bldP spid="8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grpSp>
        <p:nvGrpSpPr>
          <p:cNvPr id="8" name="组合 7"/>
          <p:cNvGrpSpPr/>
          <p:nvPr/>
        </p:nvGrpSpPr>
        <p:grpSpPr>
          <a:xfrm>
            <a:off x="7877162" y="1410808"/>
            <a:ext cx="3537065" cy="4951892"/>
            <a:chOff x="1287223" y="1524000"/>
            <a:chExt cx="3537065" cy="4951892"/>
          </a:xfrm>
        </p:grpSpPr>
        <p:pic>
          <p:nvPicPr>
            <p:cNvPr id="9" name="图片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87223" y="1524000"/>
              <a:ext cx="3537065" cy="4951892"/>
            </a:xfrm>
            <a:prstGeom prst="rect">
              <a:avLst/>
            </a:prstGeom>
          </p:spPr>
        </p:pic>
        <p:sp>
          <p:nvSpPr>
            <p:cNvPr id="10" name="文本框 9"/>
            <p:cNvSpPr txBox="1"/>
            <p:nvPr/>
          </p:nvSpPr>
          <p:spPr>
            <a:xfrm>
              <a:off x="2149112" y="2328923"/>
              <a:ext cx="1813288" cy="3194721"/>
            </a:xfrm>
            <a:prstGeom prst="rect">
              <a:avLst/>
            </a:prstGeom>
            <a:noFill/>
          </p:spPr>
          <p:txBody>
            <a:bodyPr wrap="square">
              <a:spAutoFit/>
            </a:bodyPr>
            <a:lstStyle/>
            <a:p>
              <a:pPr>
                <a:lnSpc>
                  <a:spcPct val="120000"/>
                </a:lnSpc>
              </a:pPr>
              <a:r>
                <a:rPr lang="zh-CN" altLang="en-US" sz="2400" b="1" dirty="0">
                  <a:solidFill>
                    <a:srgbClr val="D91C10"/>
                  </a:solidFill>
                  <a:latin typeface="思源宋体 CN" panose="02020400000000000000" pitchFamily="18" charset="-122"/>
                  <a:ea typeface="思源宋体 CN" panose="02020400000000000000" pitchFamily="18" charset="-122"/>
                  <a:sym typeface="思源宋体 CN" panose="02020400000000000000" pitchFamily="18" charset="-122"/>
                </a:rPr>
                <a:t>之所以强调一个人要经常自省，是因为每个人都不是完美的，都有某些不足之处。</a:t>
              </a:r>
              <a:endParaRPr lang="zh-CN" altLang="en-US" sz="2400" b="1" dirty="0">
                <a:solidFill>
                  <a:srgbClr val="D91C10"/>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sp>
        <p:nvSpPr>
          <p:cNvPr id="12" name="文本框 11"/>
          <p:cNvSpPr txBox="1"/>
          <p:nvPr/>
        </p:nvSpPr>
        <p:spPr>
          <a:xfrm>
            <a:off x="1268848" y="1618927"/>
            <a:ext cx="6774333" cy="4247317"/>
          </a:xfrm>
          <a:prstGeom prst="rect">
            <a:avLst/>
          </a:prstGeom>
          <a:noFill/>
        </p:spPr>
        <p:txBody>
          <a:bodyPr wrap="square">
            <a:spAutoFit/>
          </a:bodyPr>
          <a:lstStyle/>
          <a:p>
            <a:pPr algn="just">
              <a:lnSpc>
                <a:spcPct val="150000"/>
              </a:lnSpc>
            </a:pPr>
            <a:r>
              <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rPr>
              <a:t>在工作中个别领导干部不注重自省，往往把自己的德才、成就等评估过高，总是自我感觉良好，这对自己是不利的，对党和人民的事业也是有害的。河北省委原书记周本顺在落马后忏悔说：“如果自己真的一以贯之地严格要求自己，时刻对照党章、对照法律去反省自己，也就不会有今天这个结局。我没有做到每天去反省自己，犯了事还觉得不是事，犯了错还不觉得是错，犯了罪还不觉得是罪，最后走到这一步。”“是非明于学习、境界升于自省、名节源于修养、腐败止于正气。”新时代各级领导干部要坚持“吾日三省吾身”，努力做到勤于自省、善于自省，经常检查自己所做的事、所说的话，不断克服自身缺点。</a:t>
            </a:r>
            <a:endPar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endParaRPr>
          </a:p>
        </p:txBody>
      </p:sp>
      <p:grpSp>
        <p:nvGrpSpPr>
          <p:cNvPr id="7" name="组合 6"/>
          <p:cNvGrpSpPr/>
          <p:nvPr/>
        </p:nvGrpSpPr>
        <p:grpSpPr>
          <a:xfrm>
            <a:off x="419094" y="475129"/>
            <a:ext cx="4686306" cy="966465"/>
            <a:chOff x="419094" y="475129"/>
            <a:chExt cx="4686306" cy="966465"/>
          </a:xfrm>
        </p:grpSpPr>
        <p:pic>
          <p:nvPicPr>
            <p:cNvPr id="11" name="图片 1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13" name="文本框 12"/>
            <p:cNvSpPr txBox="1"/>
            <p:nvPr/>
          </p:nvSpPr>
          <p:spPr>
            <a:xfrm>
              <a:off x="862067" y="687841"/>
              <a:ext cx="4243333" cy="480131"/>
            </a:xfrm>
            <a:prstGeom prst="rect">
              <a:avLst/>
            </a:prstGeom>
            <a:noFill/>
          </p:spPr>
          <p:txBody>
            <a:bodyPr wrap="square" rtlCol="0">
              <a:spAutoFit/>
            </a:bodyPr>
            <a:lstStyle/>
            <a:p>
              <a:pPr>
                <a:lnSpc>
                  <a:spcPct val="90000"/>
                </a:lnSpc>
              </a:pPr>
              <a:r>
                <a:rPr lang="zh-CN" altLang="en-US" sz="2800" b="1" spc="-10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勤于自省，勇于及时改过</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grpSp>
        <p:nvGrpSpPr>
          <p:cNvPr id="4" name="组合 3"/>
          <p:cNvGrpSpPr/>
          <p:nvPr/>
        </p:nvGrpSpPr>
        <p:grpSpPr>
          <a:xfrm>
            <a:off x="654293" y="1424169"/>
            <a:ext cx="10477219" cy="4398074"/>
            <a:chOff x="3815301" y="1162912"/>
            <a:chExt cx="10477219" cy="4398074"/>
          </a:xfrm>
        </p:grpSpPr>
        <p:grpSp>
          <p:nvGrpSpPr>
            <p:cNvPr id="7" name="组合 6"/>
            <p:cNvGrpSpPr/>
            <p:nvPr/>
          </p:nvGrpSpPr>
          <p:grpSpPr>
            <a:xfrm>
              <a:off x="3815301" y="1162912"/>
              <a:ext cx="10477219" cy="827314"/>
              <a:chOff x="4116113" y="1261377"/>
              <a:chExt cx="10477219" cy="827314"/>
            </a:xfrm>
          </p:grpSpPr>
          <p:sp>
            <p:nvSpPr>
              <p:cNvPr id="9" name="文本框 8"/>
              <p:cNvSpPr txBox="1"/>
              <p:nvPr/>
            </p:nvSpPr>
            <p:spPr>
              <a:xfrm>
                <a:off x="4522307" y="1504002"/>
                <a:ext cx="10071025" cy="430567"/>
              </a:xfrm>
              <a:prstGeom prst="rect">
                <a:avLst/>
              </a:prstGeom>
              <a:solidFill>
                <a:srgbClr val="D91C10"/>
              </a:solidFill>
              <a:ln>
                <a:noFill/>
              </a:ln>
            </p:spPr>
            <p:txBody>
              <a:bodyPr wrap="square" rtlCol="0">
                <a:spAutoFit/>
              </a:bodyPr>
              <a:lstStyle/>
              <a:p>
                <a:pPr algn="ctr" defTabSz="457200">
                  <a:lnSpc>
                    <a:spcPct val="120000"/>
                  </a:lnSpc>
                  <a:defRPr/>
                </a:pPr>
                <a:r>
                  <a:rPr kumimoji="1" lang="zh-CN" altLang="en-US" sz="2000" b="1" dirty="0">
                    <a:solidFill>
                      <a:schemeClr val="bg1"/>
                    </a:solidFill>
                    <a:effectLst>
                      <a:outerShdw blurRad="50800" dist="38100" dir="2700000" algn="tl" rotWithShape="0">
                        <a:prstClr val="black">
                          <a:alpha val="4000"/>
                        </a:prstClr>
                      </a:outerShdw>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“照镜子、正衣冠、洗洗澡、治治病”是党的群众路线教育实践活动的总要求。</a:t>
                </a:r>
                <a:endParaRPr kumimoji="1" lang="zh-CN" altLang="en-US" sz="2000" b="1" dirty="0">
                  <a:solidFill>
                    <a:schemeClr val="bg1"/>
                  </a:solidFill>
                  <a:effectLst>
                    <a:outerShdw blurRad="50800" dist="38100" dir="2700000" algn="tl" rotWithShape="0">
                      <a:prstClr val="black">
                        <a:alpha val="4000"/>
                      </a:prstClr>
                    </a:outerShdw>
                  </a:effectLst>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pic>
            <p:nvPicPr>
              <p:cNvPr id="10" name="图片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6113" y="1261377"/>
                <a:ext cx="1240971" cy="827314"/>
              </a:xfrm>
              <a:prstGeom prst="rect">
                <a:avLst/>
              </a:prstGeom>
            </p:spPr>
          </p:pic>
        </p:grpSp>
        <p:sp>
          <p:nvSpPr>
            <p:cNvPr id="8" name="文本框 7"/>
            <p:cNvSpPr txBox="1"/>
            <p:nvPr/>
          </p:nvSpPr>
          <p:spPr>
            <a:xfrm>
              <a:off x="4389354" y="2144666"/>
              <a:ext cx="9744454" cy="3416320"/>
            </a:xfrm>
            <a:prstGeom prst="rect">
              <a:avLst/>
            </a:prstGeom>
            <a:noFill/>
          </p:spPr>
          <p:txBody>
            <a:bodyPr wrap="square">
              <a:spAutoFit/>
            </a:bodyPr>
            <a:lstStyle/>
            <a:p>
              <a:pPr indent="0" algn="just">
                <a:lnSpc>
                  <a:spcPct val="150000"/>
                </a:lnSpc>
                <a:buFont typeface="Wingdings" panose="05000000000000000000" charset="0"/>
                <a:buNone/>
              </a:pPr>
              <a:r>
                <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领导干部在工作中勤于自省，首先要学会照镜子，努力做到敢照镜子、勤照镜子，通过照镜子发现身上存在的缺点和错误并及时修正。领导干部照镜子，关键是要找准镜子。一是坚持以党章为镜子。党章是党的根本大法，是全党必须共同遵守的根本行为规范。以党章为镜，就是要对照党章照一照党员的“四个意识”牢不牢、党员的权力义务履行得好不好、党员的宗旨意识强不强、党员的工作作风实不实等，找到存在的差距，明确今后的努力方向。二是坚持以正反典型为镜子。每一个先进典型都是一面旗帜，要以先进典型为标杆，认真学习焦裕禄、孔繁森等先进典型“见贤思齐”；每一个反面典型都给领导干部敲响了警钟，要以反面典型为镜鉴检身正己。</a:t>
              </a:r>
              <a:endPar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endParaRPr>
            </a:p>
          </p:txBody>
        </p:sp>
      </p:grpSp>
      <p:grpSp>
        <p:nvGrpSpPr>
          <p:cNvPr id="11" name="组合 10"/>
          <p:cNvGrpSpPr/>
          <p:nvPr/>
        </p:nvGrpSpPr>
        <p:grpSpPr>
          <a:xfrm>
            <a:off x="419094" y="475129"/>
            <a:ext cx="4686306" cy="966465"/>
            <a:chOff x="419094" y="475129"/>
            <a:chExt cx="4686306" cy="966465"/>
          </a:xfrm>
        </p:grpSpPr>
        <p:pic>
          <p:nvPicPr>
            <p:cNvPr id="12" name="图片 1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13" name="文本框 12"/>
            <p:cNvSpPr txBox="1"/>
            <p:nvPr/>
          </p:nvSpPr>
          <p:spPr>
            <a:xfrm>
              <a:off x="862067" y="687841"/>
              <a:ext cx="4243333" cy="480131"/>
            </a:xfrm>
            <a:prstGeom prst="rect">
              <a:avLst/>
            </a:prstGeom>
            <a:noFill/>
          </p:spPr>
          <p:txBody>
            <a:bodyPr wrap="square" rtlCol="0">
              <a:spAutoFit/>
            </a:bodyPr>
            <a:lstStyle/>
            <a:p>
              <a:pPr>
                <a:lnSpc>
                  <a:spcPct val="90000"/>
                </a:lnSpc>
              </a:pPr>
              <a:r>
                <a:rPr lang="zh-CN" altLang="en-US" sz="2800" b="1" spc="-10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勤于自省，勇于及时改过</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grpSp>
        <p:nvGrpSpPr>
          <p:cNvPr id="4" name="组合 3"/>
          <p:cNvGrpSpPr/>
          <p:nvPr/>
        </p:nvGrpSpPr>
        <p:grpSpPr>
          <a:xfrm>
            <a:off x="654293" y="1424169"/>
            <a:ext cx="10601536" cy="2514481"/>
            <a:chOff x="3815301" y="1162912"/>
            <a:chExt cx="10601536" cy="2514481"/>
          </a:xfrm>
        </p:grpSpPr>
        <p:grpSp>
          <p:nvGrpSpPr>
            <p:cNvPr id="7" name="组合 6"/>
            <p:cNvGrpSpPr/>
            <p:nvPr/>
          </p:nvGrpSpPr>
          <p:grpSpPr>
            <a:xfrm>
              <a:off x="3815301" y="1162912"/>
              <a:ext cx="8881593" cy="827314"/>
              <a:chOff x="4116113" y="1261377"/>
              <a:chExt cx="8881593" cy="827314"/>
            </a:xfrm>
          </p:grpSpPr>
          <p:sp>
            <p:nvSpPr>
              <p:cNvPr id="9" name="文本框 8"/>
              <p:cNvSpPr txBox="1"/>
              <p:nvPr/>
            </p:nvSpPr>
            <p:spPr>
              <a:xfrm>
                <a:off x="4522307" y="1504002"/>
                <a:ext cx="8475399" cy="430567"/>
              </a:xfrm>
              <a:prstGeom prst="rect">
                <a:avLst/>
              </a:prstGeom>
              <a:solidFill>
                <a:srgbClr val="D91C10"/>
              </a:solidFill>
              <a:ln>
                <a:noFill/>
              </a:ln>
            </p:spPr>
            <p:txBody>
              <a:bodyPr wrap="square" rtlCol="0">
                <a:spAutoFit/>
              </a:bodyPr>
              <a:lstStyle/>
              <a:p>
                <a:pPr algn="ctr" defTabSz="457200">
                  <a:lnSpc>
                    <a:spcPct val="120000"/>
                  </a:lnSpc>
                  <a:defRPr/>
                </a:pPr>
                <a:r>
                  <a:rPr kumimoji="1" lang="zh-CN" altLang="en-US" sz="2000" b="1" dirty="0">
                    <a:solidFill>
                      <a:schemeClr val="bg1"/>
                    </a:solidFill>
                    <a:effectLst>
                      <a:outerShdw blurRad="50800" dist="38100" dir="2700000" algn="tl" rotWithShape="0">
                        <a:prstClr val="black">
                          <a:alpha val="4000"/>
                        </a:prstClr>
                      </a:outerShdw>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自省主要是认真反省自身的错误和过失，然后进行自我纠正。</a:t>
                </a:r>
                <a:endParaRPr kumimoji="1" lang="zh-CN" altLang="en-US" sz="2000" b="1" dirty="0">
                  <a:solidFill>
                    <a:schemeClr val="bg1"/>
                  </a:solidFill>
                  <a:effectLst>
                    <a:outerShdw blurRad="50800" dist="38100" dir="2700000" algn="tl" rotWithShape="0">
                      <a:prstClr val="black">
                        <a:alpha val="4000"/>
                      </a:prstClr>
                    </a:outerShdw>
                  </a:effectLst>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pic>
            <p:nvPicPr>
              <p:cNvPr id="10" name="图片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6113" y="1261377"/>
                <a:ext cx="1240971" cy="827314"/>
              </a:xfrm>
              <a:prstGeom prst="rect">
                <a:avLst/>
              </a:prstGeom>
            </p:spPr>
          </p:pic>
        </p:grpSp>
        <p:sp>
          <p:nvSpPr>
            <p:cNvPr id="8" name="文本框 7"/>
            <p:cNvSpPr txBox="1"/>
            <p:nvPr/>
          </p:nvSpPr>
          <p:spPr>
            <a:xfrm>
              <a:off x="4389354" y="2144666"/>
              <a:ext cx="10027483" cy="1532727"/>
            </a:xfrm>
            <a:prstGeom prst="rect">
              <a:avLst/>
            </a:prstGeom>
            <a:noFill/>
          </p:spPr>
          <p:txBody>
            <a:bodyPr wrap="square">
              <a:spAutoFit/>
            </a:bodyPr>
            <a:lstStyle/>
            <a:p>
              <a:pPr indent="0" algn="just">
                <a:lnSpc>
                  <a:spcPct val="130000"/>
                </a:lnSpc>
                <a:buFont typeface="Wingdings" panose="05000000000000000000" charset="0"/>
                <a:buNone/>
              </a:pPr>
              <a:r>
                <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在党的历史</a:t>
              </a:r>
              <a:r>
                <a:rPr lang="zh-CN" altLang="en-US" sz="180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上</a:t>
              </a:r>
              <a:r>
                <a:rPr lang="zh-CN" altLang="en-US" sz="1800" smtClean="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a:t>
              </a:r>
              <a:r>
                <a:rPr lang="en-US" altLang="zh-CN" sz="1800" smtClean="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XXX</a:t>
              </a:r>
              <a:r>
                <a:rPr lang="zh-CN" altLang="en-US" sz="1800" smtClean="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是</a:t>
              </a:r>
              <a:r>
                <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勤于自省、勇于改过的典范。1962年1月，他在中共中央召开的扩大的中央工作会议上所作的重要讲话中说：“去年六月十二号，在中央北京工作会议的最后一天，我讲了自己的缺点和错误。我说，请同志们传达到各省、各地方去。事后知道，许多地方没有传达。似乎我的错误就可以隐瞒，而且应当隐瞒。</a:t>
              </a:r>
              <a:endPar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endParaRPr>
            </a:p>
          </p:txBody>
        </p:sp>
      </p:grpSp>
      <p:sp>
        <p:nvSpPr>
          <p:cNvPr id="13" name="文本框 12"/>
          <p:cNvSpPr txBox="1"/>
          <p:nvPr/>
        </p:nvSpPr>
        <p:spPr>
          <a:xfrm>
            <a:off x="1228345" y="4020845"/>
            <a:ext cx="10027484" cy="1754326"/>
          </a:xfrm>
          <a:prstGeom prst="rect">
            <a:avLst/>
          </a:prstGeom>
          <a:noFill/>
        </p:spPr>
        <p:txBody>
          <a:bodyPr wrap="square">
            <a:spAutoFit/>
          </a:bodyPr>
          <a:lstStyle/>
          <a:p>
            <a:pPr>
              <a:lnSpc>
                <a:spcPct val="150000"/>
              </a:lnSpc>
            </a:pPr>
            <a:r>
              <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同志们，不能隐瞒。凡是中央犯的错误，直接的归我负责，间接的我也有份，因为我是中央主席。”</a:t>
            </a:r>
            <a:r>
              <a:rPr lang="zh-CN" altLang="en-US" sz="180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a:t>
            </a:r>
            <a:r>
              <a:rPr lang="zh-CN" altLang="en-US" sz="1800" smtClean="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a:t>
            </a:r>
            <a:r>
              <a:rPr lang="en-US" altLang="zh-CN" sz="1800" smtClean="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XXX</a:t>
            </a:r>
            <a:r>
              <a:rPr lang="zh-CN" altLang="en-US" sz="1800" smtClean="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文</a:t>
            </a:r>
            <a:r>
              <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集》第八卷，人民出版社1999年版，第296页）新时代各级领导干部要做勤于自省、勇于改过的表率，从人民根本利益出发，在时常自省中检视自己工作中的缺点和错误并勇敢地面对，积极主动地去改正缺点和错误，把改正缺点和错误的过程作为自身成长进步的阶梯。</a:t>
            </a: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nvGrpSpPr>
          <p:cNvPr id="12" name="组合 11"/>
          <p:cNvGrpSpPr/>
          <p:nvPr/>
        </p:nvGrpSpPr>
        <p:grpSpPr>
          <a:xfrm>
            <a:off x="419094" y="475129"/>
            <a:ext cx="4686306" cy="966465"/>
            <a:chOff x="419094" y="475129"/>
            <a:chExt cx="4686306" cy="966465"/>
          </a:xfrm>
        </p:grpSpPr>
        <p:pic>
          <p:nvPicPr>
            <p:cNvPr id="14" name="图片 1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16" name="文本框 15"/>
            <p:cNvSpPr txBox="1"/>
            <p:nvPr/>
          </p:nvSpPr>
          <p:spPr>
            <a:xfrm>
              <a:off x="862067" y="687841"/>
              <a:ext cx="4243333" cy="480131"/>
            </a:xfrm>
            <a:prstGeom prst="rect">
              <a:avLst/>
            </a:prstGeom>
            <a:noFill/>
          </p:spPr>
          <p:txBody>
            <a:bodyPr wrap="square" rtlCol="0">
              <a:spAutoFit/>
            </a:bodyPr>
            <a:lstStyle/>
            <a:p>
              <a:pPr>
                <a:lnSpc>
                  <a:spcPct val="90000"/>
                </a:lnSpc>
              </a:pPr>
              <a:r>
                <a:rPr lang="zh-CN" altLang="en-US" sz="2800" b="1" spc="-10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勤于自省，勇于及时改过</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12192000" cy="6858000"/>
            <a:chOff x="0" y="0"/>
            <a:chExt cx="12192000" cy="685800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46" name="图片 45"/>
            <p:cNvPicPr>
              <a:picLocks noChangeAspect="1"/>
            </p:cNvPicPr>
            <p:nvPr/>
          </p:nvPicPr>
          <p:blipFill rotWithShape="1">
            <a:blip r:embed="rId1" cstate="print">
              <a:extLst>
                <a:ext uri="{28A0092B-C50C-407E-A947-70E740481C1C}">
                  <a14:useLocalDpi xmlns:a14="http://schemas.microsoft.com/office/drawing/2010/main" val="0"/>
                </a:ext>
              </a:extLst>
            </a:blip>
            <a:srcRect t="44375"/>
            <a:stretch>
              <a:fillRect/>
            </a:stretch>
          </p:blipFill>
          <p:spPr>
            <a:xfrm>
              <a:off x="0" y="2576286"/>
              <a:ext cx="12192000" cy="4281714"/>
            </a:xfrm>
            <a:prstGeom prst="rect">
              <a:avLst/>
            </a:prstGeom>
          </p:spPr>
        </p:pic>
      </p:grpSp>
      <p:pic>
        <p:nvPicPr>
          <p:cNvPr id="43" name="图片 42"/>
          <p:cNvPicPr>
            <a:picLocks noChangeAspect="1"/>
          </p:cNvPicPr>
          <p:nvPr/>
        </p:nvPicPr>
        <p:blipFill rotWithShape="1">
          <a:blip r:embed="rId2" cstate="print">
            <a:extLst>
              <a:ext uri="{28A0092B-C50C-407E-A947-70E740481C1C}">
                <a14:useLocalDpi xmlns:a14="http://schemas.microsoft.com/office/drawing/2010/main" val="0"/>
              </a:ext>
            </a:extLst>
          </a:blip>
          <a:srcRect t="66125"/>
          <a:stretch>
            <a:fillRect/>
          </a:stretch>
        </p:blipFill>
        <p:spPr>
          <a:xfrm flipH="1">
            <a:off x="0" y="4891314"/>
            <a:ext cx="12192000" cy="1966686"/>
          </a:xfrm>
          <a:prstGeom prst="rect">
            <a:avLst/>
          </a:prstGeom>
        </p:spPr>
      </p:pic>
      <p:pic>
        <p:nvPicPr>
          <p:cNvPr id="52" name="图片 5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9765" y="4296228"/>
            <a:ext cx="2108206" cy="2108206"/>
          </a:xfrm>
          <a:prstGeom prst="rect">
            <a:avLst/>
          </a:prstGeom>
        </p:spPr>
      </p:pic>
      <p:pic>
        <p:nvPicPr>
          <p:cNvPr id="53" name="图片 5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7937" y="4787897"/>
            <a:ext cx="1317177" cy="1317177"/>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8097" y="-283402"/>
            <a:ext cx="5349805" cy="4114440"/>
          </a:xfrm>
          <a:prstGeom prst="rect">
            <a:avLst/>
          </a:prstGeom>
        </p:spPr>
      </p:pic>
      <p:sp>
        <p:nvSpPr>
          <p:cNvPr id="21" name="文本框 20"/>
          <p:cNvSpPr txBox="1"/>
          <p:nvPr/>
        </p:nvSpPr>
        <p:spPr>
          <a:xfrm>
            <a:off x="2717799" y="2227296"/>
            <a:ext cx="7010400" cy="2123658"/>
          </a:xfrm>
          <a:prstGeom prst="rect">
            <a:avLst/>
          </a:prstGeom>
          <a:noFill/>
        </p:spPr>
        <p:txBody>
          <a:bodyPr wrap="square">
            <a:spAutoFit/>
          </a:bodyPr>
          <a:lstStyle/>
          <a:p>
            <a:pPr algn="ctr"/>
            <a:r>
              <a:rPr lang="zh-CN" altLang="en-US" sz="6600" b="1" spc="-100" smtClean="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时</a:t>
            </a:r>
            <a:r>
              <a:rPr lang="zh-CN" altLang="en-US" sz="6600" b="1" spc="-10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刻</a:t>
            </a:r>
            <a:r>
              <a:rPr lang="zh-CN" altLang="en-US" sz="6600" b="1" spc="-10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自</a:t>
            </a:r>
            <a:r>
              <a:rPr lang="zh-CN" altLang="en-US" sz="6600" b="1" spc="-100" smtClean="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警</a:t>
            </a:r>
            <a:endParaRPr lang="en-US" altLang="zh-CN" sz="6600" b="1" spc="-100" smtClean="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a:p>
            <a:pPr algn="ctr"/>
            <a:r>
              <a:rPr lang="zh-CN" altLang="en-US" sz="6600" b="1" spc="-100" smtClean="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坚</a:t>
            </a:r>
            <a:r>
              <a:rPr lang="zh-CN" altLang="en-US" sz="6600" b="1" spc="-10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决抵制诱惑</a:t>
            </a:r>
            <a:endParaRPr lang="zh-CN" altLang="en-US" sz="6600" b="1" spc="-100" dirty="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sp>
        <p:nvSpPr>
          <p:cNvPr id="24" name="文本框 23"/>
          <p:cNvSpPr txBox="1"/>
          <p:nvPr/>
        </p:nvSpPr>
        <p:spPr>
          <a:xfrm>
            <a:off x="2717800" y="1360222"/>
            <a:ext cx="7010400" cy="707886"/>
          </a:xfrm>
          <a:prstGeom prst="rect">
            <a:avLst/>
          </a:prstGeom>
          <a:noFill/>
        </p:spPr>
        <p:txBody>
          <a:bodyPr wrap="square">
            <a:spAutoFit/>
          </a:bodyPr>
          <a:lstStyle/>
          <a:p>
            <a:pPr algn="ctr"/>
            <a:r>
              <a:rPr lang="zh-CN" altLang="en-US" sz="4000" b="1" spc="-100" smtClean="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第三章</a:t>
            </a:r>
            <a:r>
              <a:rPr lang="zh-CN" altLang="en-US" sz="4000" b="1" spc="-100" dirty="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节</a:t>
            </a:r>
            <a:endParaRPr lang="zh-CN" altLang="en-US" sz="4000" dirty="0">
              <a:solidFill>
                <a:schemeClr val="bg1"/>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4" name="图片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362367" y="3259627"/>
            <a:ext cx="4423234" cy="44232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randombar(horizontal)">
                                      <p:cBhvr>
                                        <p:cTn id="14" dur="500"/>
                                        <p:tgtEl>
                                          <p:spTgt spid="24"/>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grpSp>
        <p:nvGrpSpPr>
          <p:cNvPr id="4" name="组合 3"/>
          <p:cNvGrpSpPr/>
          <p:nvPr/>
        </p:nvGrpSpPr>
        <p:grpSpPr>
          <a:xfrm>
            <a:off x="427660" y="1177865"/>
            <a:ext cx="7567897" cy="1665515"/>
            <a:chOff x="299753" y="2568652"/>
            <a:chExt cx="7567897" cy="1665515"/>
          </a:xfrm>
        </p:grpSpPr>
        <p:pic>
          <p:nvPicPr>
            <p:cNvPr id="7" name="图片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9753" y="2568652"/>
              <a:ext cx="1665515" cy="1665515"/>
            </a:xfrm>
            <a:prstGeom prst="rect">
              <a:avLst/>
            </a:prstGeom>
          </p:spPr>
        </p:pic>
        <p:sp>
          <p:nvSpPr>
            <p:cNvPr id="8" name="文本框 7"/>
            <p:cNvSpPr txBox="1"/>
            <p:nvPr/>
          </p:nvSpPr>
          <p:spPr>
            <a:xfrm>
              <a:off x="1722664" y="3306098"/>
              <a:ext cx="6144986" cy="461665"/>
            </a:xfrm>
            <a:prstGeom prst="rect">
              <a:avLst/>
            </a:prstGeom>
            <a:noFill/>
          </p:spPr>
          <p:txBody>
            <a:bodyPr wrap="square">
              <a:spAutoFit/>
            </a:bodyPr>
            <a:lstStyle/>
            <a:p>
              <a:r>
                <a:rPr lang="zh-CN" altLang="en-US" sz="2400" b="1" dirty="0">
                  <a:solidFill>
                    <a:srgbClr val="D91C10"/>
                  </a:solidFill>
                  <a:latin typeface="思源宋体 CN" panose="02020400000000000000" pitchFamily="18" charset="-122"/>
                  <a:ea typeface="思源宋体 CN" panose="02020400000000000000" pitchFamily="18" charset="-122"/>
                  <a:cs typeface="思源宋体 CN Heavy" panose="02020900000000000000" pitchFamily="18" charset="-122"/>
                  <a:sym typeface="思源宋体 CN" panose="02020400000000000000" pitchFamily="18" charset="-122"/>
                </a:rPr>
                <a:t>常鸣警钟，行举自醒。</a:t>
              </a:r>
              <a:endParaRPr lang="zh-CN" altLang="en-US" sz="2400" b="1" dirty="0">
                <a:solidFill>
                  <a:srgbClr val="D91C10"/>
                </a:solidFill>
                <a:latin typeface="思源宋体 CN" panose="02020400000000000000" pitchFamily="18" charset="-122"/>
                <a:ea typeface="思源宋体 CN" panose="02020400000000000000" pitchFamily="18" charset="-122"/>
                <a:cs typeface="思源宋体 CN Heavy" panose="02020900000000000000" pitchFamily="18" charset="-122"/>
                <a:sym typeface="思源宋体 CN" panose="02020400000000000000" pitchFamily="18" charset="-122"/>
              </a:endParaRPr>
            </a:p>
          </p:txBody>
        </p:sp>
      </p:grpSp>
      <p:sp>
        <p:nvSpPr>
          <p:cNvPr id="10" name="文本框 9"/>
          <p:cNvSpPr txBox="1"/>
          <p:nvPr/>
        </p:nvSpPr>
        <p:spPr>
          <a:xfrm>
            <a:off x="898071" y="2663355"/>
            <a:ext cx="10395857" cy="3000821"/>
          </a:xfrm>
          <a:prstGeom prst="rect">
            <a:avLst/>
          </a:prstGeom>
          <a:noFill/>
        </p:spPr>
        <p:txBody>
          <a:bodyPr wrap="square">
            <a:spAutoFit/>
          </a:bodyPr>
          <a:lstStyle/>
          <a:p>
            <a:pPr lvl="0" indent="0" algn="just" fontAlgn="base">
              <a:lnSpc>
                <a:spcPct val="150000"/>
              </a:lnSpc>
              <a:spcBef>
                <a:spcPct val="0"/>
              </a:spcBef>
              <a:spcAft>
                <a:spcPct val="0"/>
              </a:spcAft>
              <a:buFont typeface="Wingdings" panose="05000000000000000000" pitchFamily="2" charset="2"/>
              <a:buNone/>
              <a:defRPr/>
            </a:pPr>
            <a:r>
              <a:rPr lang="zh-CN" altLang="en-US" dirty="0">
                <a:latin typeface="思源宋体 CN" panose="02020400000000000000" pitchFamily="18" charset="-122"/>
                <a:ea typeface="思源宋体 CN" panose="02020400000000000000" pitchFamily="18" charset="-122"/>
                <a:sym typeface="思源宋体 CN" panose="02020400000000000000" pitchFamily="18" charset="-122"/>
              </a:rPr>
              <a:t>“常鸣警钟，行举自醒。”“自警”一词由来已久，早在《三字经》中就有“尔男子，当自警”的训示。自警顾名思义就是自我告诫、自我警醒、自敲警钟，就是自己警示和告诫自己，这件事到底能不能做，如果做了会有什么后果。在中国传统文化中，自警一直被许多思想家、政治家大力推崇。《论语》告诉我们，君子应当时刻警惕戒备三件重要事情，即“君子有三戒：少之时，血气未定，戒之在色；及其壮也，血气方刚，戒之在斗；及其老也，血气既衰，戒之在得”。一个人行稳致远须常自警，这是崇德修身的重要方法。外部监督固然很重要，能起到一定的防范作用，但自我警戒也很关键，不可或缺。只有两者有机结合，内化为个体的行为准则，才能发挥更好的效果。</a:t>
            </a: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nvGrpSpPr>
          <p:cNvPr id="9" name="组合 8"/>
          <p:cNvGrpSpPr/>
          <p:nvPr/>
        </p:nvGrpSpPr>
        <p:grpSpPr>
          <a:xfrm>
            <a:off x="419094" y="475129"/>
            <a:ext cx="4686306" cy="966465"/>
            <a:chOff x="419094" y="475129"/>
            <a:chExt cx="4686306" cy="966465"/>
          </a:xfrm>
        </p:grpSpPr>
        <p:pic>
          <p:nvPicPr>
            <p:cNvPr id="11" name="图片 1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12" name="文本框 11"/>
            <p:cNvSpPr txBox="1"/>
            <p:nvPr/>
          </p:nvSpPr>
          <p:spPr>
            <a:xfrm>
              <a:off x="862067" y="687841"/>
              <a:ext cx="4243333" cy="523220"/>
            </a:xfrm>
            <a:prstGeom prst="rect">
              <a:avLst/>
            </a:prstGeom>
            <a:noFill/>
          </p:spPr>
          <p:txBody>
            <a:bodyPr wrap="square" rtlCol="0">
              <a:spAutoFit/>
            </a:bodyPr>
            <a:lstStyle/>
            <a:p>
              <a:pPr algn="ctr"/>
              <a:r>
                <a:rPr lang="zh-CN" altLang="en-US" sz="2800" b="1" spc="-100" smtClean="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时</a:t>
              </a:r>
              <a:r>
                <a:rPr lang="zh-CN" altLang="en-US" sz="2800" b="1" spc="-10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刻自警，坚决抵制诱惑</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grpSp>
        <p:nvGrpSpPr>
          <p:cNvPr id="4" name="组合 3"/>
          <p:cNvGrpSpPr/>
          <p:nvPr/>
        </p:nvGrpSpPr>
        <p:grpSpPr>
          <a:xfrm>
            <a:off x="938928" y="1547802"/>
            <a:ext cx="10276043" cy="1208314"/>
            <a:chOff x="1178055" y="4020794"/>
            <a:chExt cx="10276043" cy="1770406"/>
          </a:xfrm>
        </p:grpSpPr>
        <p:sp>
          <p:nvSpPr>
            <p:cNvPr id="7" name="矩形 6"/>
            <p:cNvSpPr/>
            <p:nvPr/>
          </p:nvSpPr>
          <p:spPr>
            <a:xfrm>
              <a:off x="1409700" y="4020794"/>
              <a:ext cx="10044398" cy="1770406"/>
            </a:xfrm>
            <a:prstGeom prst="rect">
              <a:avLst/>
            </a:prstGeom>
            <a:noFill/>
            <a:ln w="19050">
              <a:solidFill>
                <a:srgbClr val="D91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nvGrpSpPr>
            <p:cNvPr id="8" name="组合 7"/>
            <p:cNvGrpSpPr/>
            <p:nvPr/>
          </p:nvGrpSpPr>
          <p:grpSpPr>
            <a:xfrm>
              <a:off x="1178055" y="4252497"/>
              <a:ext cx="9889735" cy="1281450"/>
              <a:chOff x="1126944" y="3843133"/>
              <a:chExt cx="9889735" cy="1281450"/>
            </a:xfrm>
          </p:grpSpPr>
          <p:sp>
            <p:nvSpPr>
              <p:cNvPr id="9" name="TextBox 37"/>
              <p:cNvSpPr txBox="1"/>
              <p:nvPr/>
            </p:nvSpPr>
            <p:spPr>
              <a:xfrm>
                <a:off x="1804091" y="3843133"/>
                <a:ext cx="9212588" cy="1281450"/>
              </a:xfrm>
              <a:prstGeom prst="rect">
                <a:avLst/>
              </a:prstGeom>
              <a:solidFill>
                <a:schemeClr val="bg1"/>
              </a:solidFill>
              <a:ln>
                <a:noFill/>
              </a:ln>
            </p:spPr>
            <p:txBody>
              <a:bodyPr wrap="square" rtlCol="0">
                <a:spAutoFit/>
              </a:bodyPr>
              <a:lstStyle>
                <a:defPPr>
                  <a:defRPr lang="zh-CN"/>
                </a:defPPr>
                <a:lvl1pPr algn="just" eaLnBrk="1">
                  <a:defRPr sz="1600">
                    <a:solidFill>
                      <a:schemeClr val="bg1"/>
                    </a:solidFill>
                    <a:latin typeface="+mn-ea"/>
                    <a:ea typeface="+mn-ea"/>
                  </a:defRPr>
                </a:lvl1pPr>
              </a:lstStyle>
              <a:p>
                <a:pPr indent="0">
                  <a:lnSpc>
                    <a:spcPct val="150000"/>
                  </a:lnSpc>
                  <a:buFont typeface="Arial" panose="020B0604020202020204" pitchFamily="34" charset="0"/>
                  <a:buNone/>
                </a:pPr>
                <a:r>
                  <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当今社会生活五光十色，环境纷繁复杂，手握公权力的领导干部面临来自各方面的诱惑。为官用权，能否抵住诱惑非常重要。</a:t>
                </a:r>
                <a:endPar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endParaRPr>
              </a:p>
            </p:txBody>
          </p:sp>
          <p:sp>
            <p:nvSpPr>
              <p:cNvPr id="10" name="TextBox 28"/>
              <p:cNvSpPr txBox="1"/>
              <p:nvPr/>
            </p:nvSpPr>
            <p:spPr>
              <a:xfrm>
                <a:off x="1126944" y="4035493"/>
                <a:ext cx="493395" cy="766615"/>
              </a:xfrm>
              <a:prstGeom prst="rect">
                <a:avLst/>
              </a:prstGeom>
              <a:solidFill>
                <a:srgbClr val="D91C10"/>
              </a:solidFill>
              <a:ln>
                <a:noFill/>
              </a:ln>
            </p:spPr>
            <p:txBody>
              <a:bodyPr wrap="square" rtlCol="0">
                <a:spAutoFit/>
              </a:bodyPr>
              <a:lstStyle/>
              <a:p>
                <a:r>
                  <a:rPr lang="zh-CN" altLang="en-US" sz="2800" b="1" spc="600" dirty="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a:t>
                </a:r>
                <a:endParaRPr lang="zh-CN" altLang="en-US" sz="2800" b="1" spc="600" dirty="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grpSp>
      <p:grpSp>
        <p:nvGrpSpPr>
          <p:cNvPr id="16" name="组合 15"/>
          <p:cNvGrpSpPr/>
          <p:nvPr/>
        </p:nvGrpSpPr>
        <p:grpSpPr>
          <a:xfrm>
            <a:off x="1170573" y="3038145"/>
            <a:ext cx="10044398" cy="2805160"/>
            <a:chOff x="1170573" y="3038145"/>
            <a:chExt cx="10044398" cy="2805160"/>
          </a:xfrm>
        </p:grpSpPr>
        <p:sp>
          <p:nvSpPr>
            <p:cNvPr id="12" name="文本框 11"/>
            <p:cNvSpPr txBox="1"/>
            <p:nvPr/>
          </p:nvSpPr>
          <p:spPr>
            <a:xfrm>
              <a:off x="1170573" y="3038145"/>
              <a:ext cx="10044398" cy="1338828"/>
            </a:xfrm>
            <a:prstGeom prst="rect">
              <a:avLst/>
            </a:prstGeom>
            <a:noFill/>
          </p:spPr>
          <p:txBody>
            <a:bodyPr wrap="square">
              <a:spAutoFit/>
            </a:bodyPr>
            <a:lstStyle/>
            <a:p>
              <a:pPr indent="0" defTabSz="913130" fontAlgn="base">
                <a:lnSpc>
                  <a:spcPct val="150000"/>
                </a:lnSpc>
                <a:spcBef>
                  <a:spcPct val="0"/>
                </a:spcBef>
                <a:buFont typeface="Wingdings" panose="05000000000000000000" charset="0"/>
                <a:buNone/>
              </a:pPr>
              <a:r>
                <a:rPr lang="zh-CN" altLang="zh-CN"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（编辑文</a:t>
              </a:r>
              <a:r>
                <a:rPr lang="zh-CN" altLang="zh-CN" sz="180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字</a:t>
              </a:r>
              <a:r>
                <a:rPr lang="zh-CN" altLang="zh-CN" sz="1800" smtClean="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a:t>
              </a:r>
              <a:r>
                <a:rPr lang="en-US" altLang="zh-CN" sz="1800" smtClean="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rPr>
                <a:t>XXX</a:t>
              </a:r>
              <a:r>
                <a:rPr lang="zh-CN" altLang="en-US" sz="1800" smtClean="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rPr>
                <a:t>在</a:t>
              </a:r>
              <a:r>
                <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rPr>
                <a:t>中央政治局第十六次集体学习时指出，领导干部要艰苦奋斗、清正廉洁，正确行使权力，在各种诱惑面前经得起考验。近年来有的领导干部落马，很多都是在各种诱惑面前没有把持住，从而一步步走向违纪违法的深渊。能否顶住诱惑关键是看能否做到自警。</a:t>
              </a:r>
              <a:endPar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endParaRPr>
            </a:p>
          </p:txBody>
        </p:sp>
        <p:sp>
          <p:nvSpPr>
            <p:cNvPr id="14" name="文本框 13"/>
            <p:cNvSpPr txBox="1"/>
            <p:nvPr/>
          </p:nvSpPr>
          <p:spPr>
            <a:xfrm>
              <a:off x="1185624" y="4504477"/>
              <a:ext cx="6956889" cy="1338828"/>
            </a:xfrm>
            <a:prstGeom prst="rect">
              <a:avLst/>
            </a:prstGeom>
            <a:noFill/>
          </p:spPr>
          <p:txBody>
            <a:bodyPr wrap="square">
              <a:spAutoFit/>
            </a:bodyPr>
            <a:lstStyle/>
            <a:p>
              <a:pPr>
                <a:lnSpc>
                  <a:spcPct val="150000"/>
                </a:lnSpc>
              </a:pPr>
              <a:r>
                <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rPr>
                <a:t>自警是抵御外来诱惑的“防火墙”，各级领导干部在各种诱惑面前必须重视自警、学会自警，尤其是位高权重的领导干部，更要自觉地按照党中央的要求时时自我警示。</a:t>
              </a: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pic>
        <p:nvPicPr>
          <p:cNvPr id="17" name="图片 1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8209189" y="3290242"/>
            <a:ext cx="3072458" cy="3072458"/>
          </a:xfrm>
          <a:prstGeom prst="rect">
            <a:avLst/>
          </a:prstGeom>
        </p:spPr>
      </p:pic>
      <p:grpSp>
        <p:nvGrpSpPr>
          <p:cNvPr id="13" name="组合 12"/>
          <p:cNvGrpSpPr/>
          <p:nvPr/>
        </p:nvGrpSpPr>
        <p:grpSpPr>
          <a:xfrm>
            <a:off x="419094" y="475129"/>
            <a:ext cx="4686306" cy="966465"/>
            <a:chOff x="419094" y="475129"/>
            <a:chExt cx="4686306" cy="966465"/>
          </a:xfrm>
        </p:grpSpPr>
        <p:pic>
          <p:nvPicPr>
            <p:cNvPr id="18" name="图片 1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19" name="文本框 18"/>
            <p:cNvSpPr txBox="1"/>
            <p:nvPr/>
          </p:nvSpPr>
          <p:spPr>
            <a:xfrm>
              <a:off x="862067" y="687841"/>
              <a:ext cx="4243333" cy="523220"/>
            </a:xfrm>
            <a:prstGeom prst="rect">
              <a:avLst/>
            </a:prstGeom>
            <a:noFill/>
          </p:spPr>
          <p:txBody>
            <a:bodyPr wrap="square" rtlCol="0">
              <a:spAutoFit/>
            </a:bodyPr>
            <a:lstStyle/>
            <a:p>
              <a:pPr algn="ctr"/>
              <a:r>
                <a:rPr lang="zh-CN" altLang="en-US" sz="2800" b="1" spc="-100" smtClean="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时</a:t>
              </a:r>
              <a:r>
                <a:rPr lang="zh-CN" altLang="en-US" sz="2800" b="1" spc="-10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刻自警，坚决抵制诱惑</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sp>
        <p:nvSpPr>
          <p:cNvPr id="10" name="文本框 9"/>
          <p:cNvSpPr txBox="1"/>
          <p:nvPr/>
        </p:nvSpPr>
        <p:spPr>
          <a:xfrm>
            <a:off x="940481" y="3041883"/>
            <a:ext cx="10091057" cy="2973122"/>
          </a:xfrm>
          <a:prstGeom prst="rect">
            <a:avLst/>
          </a:prstGeom>
          <a:noFill/>
        </p:spPr>
        <p:txBody>
          <a:bodyPr wrap="square">
            <a:spAutoFit/>
          </a:bodyPr>
          <a:lstStyle/>
          <a:p>
            <a:pPr>
              <a:lnSpc>
                <a:spcPct val="130000"/>
              </a:lnSpc>
            </a:pPr>
            <a:r>
              <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从历史上看，1924年，孙中山批准将一副对联挂在黄埔军校的大门上，上联是“升官发财请往他处”，下联是“贪生怕死莫入此门”，横批是“革命者来”。民族英雄吉鸿昌曾写下“做官即不许发财”，并把这七个字烧在瓷碗上，分发给部属军官，勉励大家廉洁奉公。“手莫伸，伸手必被捉。”从近年来查处的一些违纪违法案件看，大都与金钱有关。在纪委对落马官员的通报中，时常看到“权钱交易”字眼，领导干部必须自觉抵制金钱诱惑。面对金钱诱惑，新时代各级领导干部一定要自敲警钟，保持高度警惕和戒备，警惕所谓的“礼尚往来”“一点小意思”，时刻牢记“贪如火，不遏则燎原；欲如水，不遏则滔天”的古训，不该收的钱坚决不收，不该动的钱坚决不动，真正做到一身正气。</a:t>
            </a:r>
            <a:endPar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nvGrpSpPr>
          <p:cNvPr id="13" name="组合 12"/>
          <p:cNvGrpSpPr/>
          <p:nvPr/>
        </p:nvGrpSpPr>
        <p:grpSpPr>
          <a:xfrm>
            <a:off x="1162049" y="1548813"/>
            <a:ext cx="10075546" cy="1403388"/>
            <a:chOff x="1162049" y="1548813"/>
            <a:chExt cx="10075546" cy="1403388"/>
          </a:xfrm>
        </p:grpSpPr>
        <p:grpSp>
          <p:nvGrpSpPr>
            <p:cNvPr id="8" name="组合 7"/>
            <p:cNvGrpSpPr/>
            <p:nvPr/>
          </p:nvGrpSpPr>
          <p:grpSpPr>
            <a:xfrm>
              <a:off x="1162049" y="1548813"/>
              <a:ext cx="10075546" cy="1403388"/>
              <a:chOff x="1162049" y="1548813"/>
              <a:chExt cx="10075546" cy="1403388"/>
            </a:xfrm>
          </p:grpSpPr>
          <p:sp>
            <p:nvSpPr>
              <p:cNvPr id="4" name="Aichitds5"/>
              <p:cNvSpPr/>
              <p:nvPr/>
            </p:nvSpPr>
            <p:spPr>
              <a:xfrm>
                <a:off x="2559685" y="1826895"/>
                <a:ext cx="8677910" cy="974049"/>
              </a:xfrm>
              <a:prstGeom prst="rect">
                <a:avLst/>
              </a:prstGeom>
            </p:spPr>
            <p:txBody>
              <a:bodyPr wrap="square">
                <a:spAutoFit/>
              </a:bodyPr>
              <a:lstStyle/>
              <a:p>
                <a:pPr indent="0" algn="just">
                  <a:lnSpc>
                    <a:spcPct val="130000"/>
                  </a:lnSpc>
                  <a:buFont typeface="Wingdings" panose="05000000000000000000" charset="0"/>
                  <a:buNone/>
                </a:pPr>
                <a:r>
                  <a:rPr lang="zh-CN" altLang="en-US" sz="2600" b="1" dirty="0">
                    <a:gradFill>
                      <a:gsLst>
                        <a:gs pos="0">
                          <a:srgbClr val="FF0000"/>
                        </a:gs>
                        <a:gs pos="100000">
                          <a:srgbClr val="C00000"/>
                        </a:gs>
                      </a:gsLst>
                      <a:lin ang="5400000" scaled="0"/>
                    </a:gradFill>
                    <a:latin typeface="思源宋体 CN" panose="02020400000000000000" pitchFamily="18" charset="-122"/>
                    <a:ea typeface="思源宋体 CN" panose="02020400000000000000" pitchFamily="18" charset="-122"/>
                    <a:sym typeface="思源宋体 CN" panose="02020400000000000000" pitchFamily="18" charset="-122"/>
                  </a:rPr>
                  <a:t>共产党人为官从政，必须明白一个道理：</a:t>
                </a:r>
                <a:endParaRPr lang="zh-CN" altLang="en-US" sz="2600" b="1" dirty="0">
                  <a:gradFill>
                    <a:gsLst>
                      <a:gs pos="0">
                        <a:srgbClr val="FF0000"/>
                      </a:gs>
                      <a:gs pos="100000">
                        <a:srgbClr val="C00000"/>
                      </a:gs>
                    </a:gsLst>
                    <a:lin ang="5400000" scaled="0"/>
                  </a:gradFill>
                  <a:latin typeface="思源宋体 CN" panose="02020400000000000000" pitchFamily="18" charset="-122"/>
                  <a:ea typeface="思源宋体 CN" panose="02020400000000000000" pitchFamily="18" charset="-122"/>
                  <a:sym typeface="思源宋体 CN" panose="02020400000000000000" pitchFamily="18" charset="-122"/>
                </a:endParaRPr>
              </a:p>
              <a:p>
                <a:pPr indent="0" algn="just">
                  <a:lnSpc>
                    <a:spcPct val="130000"/>
                  </a:lnSpc>
                  <a:buFont typeface="Wingdings" panose="05000000000000000000" charset="0"/>
                  <a:buNone/>
                </a:pPr>
                <a:r>
                  <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sym typeface="思源宋体 CN" panose="02020400000000000000" pitchFamily="18" charset="-122"/>
                  </a:rPr>
                  <a:t>当官发财两条道，当官就不要发财，发财就不要当官，决不能脚踩两只船。</a:t>
                </a:r>
                <a:endParaRPr lang="zh-CN" altLang="en-US" sz="2000" dirty="0">
                  <a:solidFill>
                    <a:schemeClr val="tx1">
                      <a:lumMod val="75000"/>
                      <a:lumOff val="25000"/>
                    </a:schemeClr>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7" name="图片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162049" y="1548813"/>
                <a:ext cx="1495757" cy="1403388"/>
              </a:xfrm>
              <a:prstGeom prst="rect">
                <a:avLst/>
              </a:prstGeom>
            </p:spPr>
          </p:pic>
        </p:grpSp>
        <p:cxnSp>
          <p:nvCxnSpPr>
            <p:cNvPr id="12" name="直接连接符 11"/>
            <p:cNvCxnSpPr/>
            <p:nvPr/>
          </p:nvCxnSpPr>
          <p:spPr>
            <a:xfrm flipV="1">
              <a:off x="2438400" y="2828884"/>
              <a:ext cx="7815943" cy="33635"/>
            </a:xfrm>
            <a:prstGeom prst="line">
              <a:avLst/>
            </a:prstGeom>
            <a:ln w="28575">
              <a:solidFill>
                <a:srgbClr val="D91C10"/>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419094" y="475129"/>
            <a:ext cx="4686306" cy="966465"/>
            <a:chOff x="419094" y="475129"/>
            <a:chExt cx="4686306" cy="966465"/>
          </a:xfrm>
        </p:grpSpPr>
        <p:pic>
          <p:nvPicPr>
            <p:cNvPr id="11" name="图片 1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14" name="文本框 13"/>
            <p:cNvSpPr txBox="1"/>
            <p:nvPr/>
          </p:nvSpPr>
          <p:spPr>
            <a:xfrm>
              <a:off x="862067" y="687841"/>
              <a:ext cx="4243333" cy="523220"/>
            </a:xfrm>
            <a:prstGeom prst="rect">
              <a:avLst/>
            </a:prstGeom>
            <a:noFill/>
          </p:spPr>
          <p:txBody>
            <a:bodyPr wrap="square" rtlCol="0">
              <a:spAutoFit/>
            </a:bodyPr>
            <a:lstStyle/>
            <a:p>
              <a:pPr algn="ctr"/>
              <a:r>
                <a:rPr lang="zh-CN" altLang="en-US" sz="2800" b="1" spc="-100" smtClean="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时</a:t>
              </a:r>
              <a:r>
                <a:rPr lang="zh-CN" altLang="en-US" sz="2800" b="1" spc="-10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刻自警，坚决抵制诱惑</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sp>
        <p:nvSpPr>
          <p:cNvPr id="8" name="PA-1022155"/>
          <p:cNvSpPr/>
          <p:nvPr>
            <p:custDataLst>
              <p:tags r:id="rId2"/>
            </p:custDataLst>
          </p:nvPr>
        </p:nvSpPr>
        <p:spPr bwMode="auto">
          <a:xfrm flipH="1">
            <a:off x="1109005" y="1538705"/>
            <a:ext cx="5271956" cy="822653"/>
          </a:xfrm>
          <a:prstGeom prst="roundRect">
            <a:avLst/>
          </a:prstGeom>
          <a:solidFill>
            <a:srgbClr val="D91C10"/>
          </a:solidFill>
          <a:ln w="12700" cap="flat">
            <a:solidFill>
              <a:srgbClr val="FFFFFF"/>
            </a:solidFill>
            <a:prstDash val="solid"/>
            <a:miter lim="800000"/>
          </a:ln>
          <a:effectLst>
            <a:outerShdw blurRad="63500" sx="102000" sy="102000" algn="ctr" rotWithShape="0">
              <a:prstClr val="black">
                <a:alpha val="40000"/>
              </a:prstClr>
            </a:outerShdw>
          </a:effectLst>
        </p:spPr>
        <p:txBody>
          <a:bodyPr vert="horz" wrap="square" lIns="0" tIns="0" rIns="0" bIns="0" numCol="1" anchor="ctr" anchorCtr="0" compatLnSpc="1"/>
          <a:lstStyle/>
          <a:p>
            <a:pPr algn="ctr"/>
            <a:r>
              <a:rPr lang="zh-CN" altLang="en-US" sz="28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时刻自警，坚决抵制诱惑</a:t>
            </a:r>
            <a:endParaRPr lang="zh-CN" altLang="en-US" sz="28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0" name="文本框 9"/>
          <p:cNvSpPr txBox="1"/>
          <p:nvPr/>
        </p:nvSpPr>
        <p:spPr>
          <a:xfrm>
            <a:off x="1193345" y="2512183"/>
            <a:ext cx="7336971" cy="2862322"/>
          </a:xfrm>
          <a:prstGeom prst="rect">
            <a:avLst/>
          </a:prstGeom>
          <a:noFill/>
        </p:spPr>
        <p:txBody>
          <a:bodyPr wrap="square">
            <a:spAutoFit/>
          </a:bodyPr>
          <a:lstStyle/>
          <a:p>
            <a:pPr marL="342900" indent="-342900" algn="just">
              <a:lnSpc>
                <a:spcPct val="200000"/>
              </a:lnSpc>
              <a:buFont typeface="Wingdings" panose="05000000000000000000" charset="0"/>
              <a:buChar char="l"/>
            </a:pPr>
            <a:r>
              <a:rPr lang="zh-CN" altLang="zh-CN"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（编辑文</a:t>
            </a:r>
            <a:r>
              <a:rPr lang="zh-CN" altLang="zh-CN" sz="180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字</a:t>
            </a:r>
            <a:r>
              <a:rPr lang="zh-CN" altLang="zh-CN" sz="1800" smtClean="0">
                <a:solidFill>
                  <a:schemeClr val="tx1">
                    <a:lumMod val="75000"/>
                    <a:lumOff val="25000"/>
                  </a:schemeClr>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a:t>
            </a:r>
            <a:r>
              <a:rPr lang="en-US" altLang="zh-CN" sz="1800" smtClean="0">
                <a:solidFill>
                  <a:schemeClr val="tx1">
                    <a:lumMod val="75000"/>
                    <a:lumOff val="25000"/>
                  </a:schemeClr>
                </a:solidFill>
                <a:latin typeface="思源宋体 CN" panose="02020400000000000000" pitchFamily="18" charset="-122"/>
                <a:ea typeface="思源宋体 CN" panose="02020400000000000000" pitchFamily="18" charset="-122"/>
                <a:cs typeface="思源宋体 CN SemiBold" panose="02020600000000000000" charset="-122"/>
                <a:sym typeface="思源宋体 CN" panose="02020400000000000000" pitchFamily="18" charset="-122"/>
              </a:rPr>
              <a:t>XXX</a:t>
            </a:r>
            <a:r>
              <a:rPr lang="zh-CN" altLang="en-US" sz="1800" smtClean="0">
                <a:solidFill>
                  <a:schemeClr val="tx1">
                    <a:lumMod val="75000"/>
                    <a:lumOff val="25000"/>
                  </a:schemeClr>
                </a:solidFill>
                <a:latin typeface="思源宋体 CN" panose="02020400000000000000" pitchFamily="18" charset="-122"/>
                <a:ea typeface="思源宋体 CN" panose="02020400000000000000" pitchFamily="18" charset="-122"/>
                <a:cs typeface="思源宋体 CN SemiBold" panose="02020600000000000000" charset="-122"/>
                <a:sym typeface="思源宋体 CN" panose="02020400000000000000" pitchFamily="18" charset="-122"/>
              </a:rPr>
              <a:t>指</a:t>
            </a:r>
            <a:r>
              <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宋体 CN SemiBold" panose="02020600000000000000" charset="-122"/>
                <a:sym typeface="思源宋体 CN" panose="02020400000000000000" pitchFamily="18" charset="-122"/>
              </a:rPr>
              <a:t>出，一名领导干部的蜕化变质往往就是从生活作风不检点、生活情趣不健康开始的。</a:t>
            </a:r>
            <a:endPar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宋体 CN SemiBold" panose="02020600000000000000" charset="-122"/>
              <a:sym typeface="思源宋体 CN" panose="02020400000000000000" pitchFamily="18" charset="-122"/>
            </a:endParaRPr>
          </a:p>
          <a:p>
            <a:pPr marL="342900" indent="-342900" algn="just">
              <a:lnSpc>
                <a:spcPct val="200000"/>
              </a:lnSpc>
              <a:buFont typeface="Wingdings" panose="05000000000000000000" charset="0"/>
              <a:buChar char="l"/>
            </a:pPr>
            <a:r>
              <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宋体 CN SemiBold" panose="02020600000000000000" charset="-122"/>
                <a:sym typeface="思源宋体 CN" panose="02020400000000000000" pitchFamily="18" charset="-122"/>
              </a:rPr>
              <a:t>近年来查处的贪污腐败分子，有些人是被美色毁掉了美好前程。在纪委对落马官员的通报中，时常看到“权色交易”字眼，领导干部必须自觉抵制美色诱惑。</a:t>
            </a:r>
            <a:endPar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思源宋体 CN SemiBold" panose="02020600000000000000" charset="-122"/>
              <a:sym typeface="思源宋体 CN" panose="02020400000000000000" pitchFamily="18" charset="-122"/>
            </a:endParaRPr>
          </a:p>
        </p:txBody>
      </p:sp>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10344" y="1724019"/>
            <a:ext cx="6096012" cy="6096012"/>
          </a:xfrm>
          <a:prstGeom prst="rect">
            <a:avLst/>
          </a:prstGeom>
        </p:spPr>
      </p:pic>
      <p:grpSp>
        <p:nvGrpSpPr>
          <p:cNvPr id="9" name="组合 8"/>
          <p:cNvGrpSpPr/>
          <p:nvPr/>
        </p:nvGrpSpPr>
        <p:grpSpPr>
          <a:xfrm>
            <a:off x="419094" y="475129"/>
            <a:ext cx="4686306" cy="966465"/>
            <a:chOff x="419094" y="475129"/>
            <a:chExt cx="4686306" cy="966465"/>
          </a:xfrm>
        </p:grpSpPr>
        <p:pic>
          <p:nvPicPr>
            <p:cNvPr id="11" name="图片 1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12" name="文本框 11"/>
            <p:cNvSpPr txBox="1"/>
            <p:nvPr/>
          </p:nvSpPr>
          <p:spPr>
            <a:xfrm>
              <a:off x="862067" y="687841"/>
              <a:ext cx="4243333" cy="523220"/>
            </a:xfrm>
            <a:prstGeom prst="rect">
              <a:avLst/>
            </a:prstGeom>
            <a:noFill/>
          </p:spPr>
          <p:txBody>
            <a:bodyPr wrap="square" rtlCol="0">
              <a:spAutoFit/>
            </a:bodyPr>
            <a:lstStyle/>
            <a:p>
              <a:pPr algn="ctr"/>
              <a:r>
                <a:rPr lang="zh-CN" altLang="en-US" sz="2800" b="1" spc="-100" smtClean="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时</a:t>
              </a:r>
              <a:r>
                <a:rPr lang="zh-CN" altLang="en-US" sz="2800" b="1" spc="-10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刻自警，坚决抵制诱惑</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grpSp>
        <p:nvGrpSpPr>
          <p:cNvPr id="4" name="组合 3"/>
          <p:cNvGrpSpPr/>
          <p:nvPr/>
        </p:nvGrpSpPr>
        <p:grpSpPr>
          <a:xfrm>
            <a:off x="610902" y="-265865"/>
            <a:ext cx="10786440" cy="4335919"/>
            <a:chOff x="610902" y="195943"/>
            <a:chExt cx="10786440" cy="4335919"/>
          </a:xfrm>
        </p:grpSpPr>
        <p:grpSp>
          <p:nvGrpSpPr>
            <p:cNvPr id="7" name="组合 6"/>
            <p:cNvGrpSpPr/>
            <p:nvPr/>
          </p:nvGrpSpPr>
          <p:grpSpPr>
            <a:xfrm>
              <a:off x="610902" y="195943"/>
              <a:ext cx="5197475" cy="3873500"/>
              <a:chOff x="610902" y="195943"/>
              <a:chExt cx="5197475" cy="3873500"/>
            </a:xfrm>
          </p:grpSpPr>
          <p:pic>
            <p:nvPicPr>
              <p:cNvPr id="9" name="图片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0902" y="195943"/>
                <a:ext cx="5035550" cy="3873500"/>
              </a:xfrm>
              <a:prstGeom prst="rect">
                <a:avLst/>
              </a:prstGeom>
            </p:spPr>
          </p:pic>
          <p:sp>
            <p:nvSpPr>
              <p:cNvPr id="10" name="PA-1022195"/>
              <p:cNvSpPr txBox="1">
                <a:spLocks noChangeArrowheads="1"/>
              </p:cNvSpPr>
              <p:nvPr>
                <p:custDataLst>
                  <p:tags r:id="rId3"/>
                </p:custDataLst>
              </p:nvPr>
            </p:nvSpPr>
            <p:spPr bwMode="auto">
              <a:xfrm>
                <a:off x="2290694" y="1872622"/>
                <a:ext cx="3517683" cy="55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3" tIns="60936" rIns="121873" bIns="60936">
                <a:spAutoFit/>
              </a:bodyPr>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spc="6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从历史上看</a:t>
                </a:r>
                <a:endParaRPr lang="zh-CN" altLang="en-US" sz="2800" b="1" spc="600"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sp>
          <p:nvSpPr>
            <p:cNvPr id="8" name="文本框 7"/>
            <p:cNvSpPr txBox="1"/>
            <p:nvPr/>
          </p:nvSpPr>
          <p:spPr>
            <a:xfrm>
              <a:off x="1086499" y="2777536"/>
              <a:ext cx="10310843" cy="1754326"/>
            </a:xfrm>
            <a:prstGeom prst="rect">
              <a:avLst/>
            </a:prstGeom>
            <a:noFill/>
          </p:spPr>
          <p:txBody>
            <a:bodyPr wrap="square">
              <a:spAutoFit/>
            </a:bodyPr>
            <a:lstStyle/>
            <a:p>
              <a:pPr indent="0" algn="just">
                <a:lnSpc>
                  <a:spcPct val="150000"/>
                </a:lnSpc>
                <a:buFont typeface="Wingdings" panose="05000000000000000000" charset="0"/>
                <a:buNone/>
              </a:pPr>
              <a:r>
                <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rPr>
                <a:t>《玉堂丛语》中记载了一则“曹鼐不可”的故事：曹鼐为泰和典史，因捕盗，获一女子，甚美，目之心动。辄以片纸书“曹鼐不可”四字火之，已复书，火之。如是者数十次，终夕竟不及乱。明代重臣曹鼐面对美色，写下“曹鼐不可”四字以自警，最终经住了考验，战胜了诱惑，保住了名节。古代官吏尚且如此，共产党人应该有更高的境界。</a:t>
              </a:r>
              <a:endPar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endParaRPr>
            </a:p>
          </p:txBody>
        </p:sp>
      </p:grpSp>
      <p:sp>
        <p:nvSpPr>
          <p:cNvPr id="12" name="文本框 11"/>
          <p:cNvSpPr txBox="1"/>
          <p:nvPr/>
        </p:nvSpPr>
        <p:spPr>
          <a:xfrm>
            <a:off x="1086499" y="4286996"/>
            <a:ext cx="6096000" cy="1255728"/>
          </a:xfrm>
          <a:prstGeom prst="rect">
            <a:avLst/>
          </a:prstGeom>
          <a:noFill/>
        </p:spPr>
        <p:txBody>
          <a:bodyPr wrap="square">
            <a:spAutoFit/>
          </a:bodyPr>
          <a:lstStyle/>
          <a:p>
            <a:pPr indent="0" algn="just">
              <a:lnSpc>
                <a:spcPct val="140000"/>
              </a:lnSpc>
              <a:buFont typeface="Wingdings" panose="05000000000000000000" charset="0"/>
              <a:buNone/>
            </a:pPr>
            <a:r>
              <a:rPr lang="zh-CN" altLang="en-US" sz="1800" b="1" dirty="0">
                <a:solidFill>
                  <a:srgbClr val="D91C10"/>
                </a:solidFill>
                <a:latin typeface="思源宋体 CN" panose="02020400000000000000" pitchFamily="18" charset="-122"/>
                <a:ea typeface="思源宋体 CN" panose="02020400000000000000" pitchFamily="18" charset="-122"/>
                <a:cs typeface="思源宋体 CN Heavy" panose="02020900000000000000" pitchFamily="18" charset="-122"/>
                <a:sym typeface="思源宋体 CN" panose="02020400000000000000" pitchFamily="18" charset="-122"/>
              </a:rPr>
              <a:t>面对美色诱惑，新时代各级领导干部一定要自敲警钟，保持高度警惕和戒备，洁身自好、严守操行、“刀枪不入”，注重培养健康生活情趣，真正做到一身正气。</a:t>
            </a:r>
            <a:endParaRPr lang="zh-CN" altLang="en-US" sz="1800" b="1" dirty="0">
              <a:solidFill>
                <a:srgbClr val="D91C10"/>
              </a:solidFill>
              <a:latin typeface="思源宋体 CN" panose="02020400000000000000" pitchFamily="18" charset="-122"/>
              <a:ea typeface="思源宋体 CN" panose="02020400000000000000" pitchFamily="18" charset="-122"/>
              <a:cs typeface="思源宋体 CN Heavy" panose="02020900000000000000" pitchFamily="18" charset="-122"/>
              <a:sym typeface="思源宋体 CN" panose="02020400000000000000" pitchFamily="18" charset="-122"/>
            </a:endParaRPr>
          </a:p>
        </p:txBody>
      </p:sp>
      <p:pic>
        <p:nvPicPr>
          <p:cNvPr id="14" name="图片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16627" y="3674175"/>
            <a:ext cx="2808523" cy="2655644"/>
          </a:xfrm>
          <a:prstGeom prst="rect">
            <a:avLst/>
          </a:prstGeom>
        </p:spPr>
      </p:pic>
      <p:grpSp>
        <p:nvGrpSpPr>
          <p:cNvPr id="11" name="组合 10"/>
          <p:cNvGrpSpPr/>
          <p:nvPr/>
        </p:nvGrpSpPr>
        <p:grpSpPr>
          <a:xfrm>
            <a:off x="419094" y="475129"/>
            <a:ext cx="4686306" cy="966465"/>
            <a:chOff x="419094" y="475129"/>
            <a:chExt cx="4686306" cy="966465"/>
          </a:xfrm>
        </p:grpSpPr>
        <p:pic>
          <p:nvPicPr>
            <p:cNvPr id="13" name="图片 12"/>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16" name="文本框 15"/>
            <p:cNvSpPr txBox="1"/>
            <p:nvPr/>
          </p:nvSpPr>
          <p:spPr>
            <a:xfrm>
              <a:off x="862067" y="687841"/>
              <a:ext cx="4243333" cy="523220"/>
            </a:xfrm>
            <a:prstGeom prst="rect">
              <a:avLst/>
            </a:prstGeom>
            <a:noFill/>
          </p:spPr>
          <p:txBody>
            <a:bodyPr wrap="square" rtlCol="0">
              <a:spAutoFit/>
            </a:bodyPr>
            <a:lstStyle/>
            <a:p>
              <a:pPr algn="ctr"/>
              <a:r>
                <a:rPr lang="zh-CN" altLang="en-US" sz="2800" b="1" spc="-100" smtClean="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时</a:t>
              </a:r>
              <a:r>
                <a:rPr lang="zh-CN" altLang="en-US" sz="2800" b="1" spc="-10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刻自警，坚决抵制诱惑</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12192000" cy="6858000"/>
            <a:chOff x="0" y="0"/>
            <a:chExt cx="12192000" cy="685800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46" name="图片 45"/>
            <p:cNvPicPr>
              <a:picLocks noChangeAspect="1"/>
            </p:cNvPicPr>
            <p:nvPr/>
          </p:nvPicPr>
          <p:blipFill rotWithShape="1">
            <a:blip r:embed="rId1" cstate="print">
              <a:extLst>
                <a:ext uri="{28A0092B-C50C-407E-A947-70E740481C1C}">
                  <a14:useLocalDpi xmlns:a14="http://schemas.microsoft.com/office/drawing/2010/main" val="0"/>
                </a:ext>
              </a:extLst>
            </a:blip>
            <a:srcRect t="44375"/>
            <a:stretch>
              <a:fillRect/>
            </a:stretch>
          </p:blipFill>
          <p:spPr>
            <a:xfrm>
              <a:off x="0" y="2576286"/>
              <a:ext cx="12192000" cy="4281714"/>
            </a:xfrm>
            <a:prstGeom prst="rect">
              <a:avLst/>
            </a:prstGeom>
          </p:spPr>
        </p:pic>
      </p:grpSp>
      <p:pic>
        <p:nvPicPr>
          <p:cNvPr id="43" name="图片 42"/>
          <p:cNvPicPr>
            <a:picLocks noChangeAspect="1"/>
          </p:cNvPicPr>
          <p:nvPr/>
        </p:nvPicPr>
        <p:blipFill rotWithShape="1">
          <a:blip r:embed="rId2" cstate="print">
            <a:extLst>
              <a:ext uri="{28A0092B-C50C-407E-A947-70E740481C1C}">
                <a14:useLocalDpi xmlns:a14="http://schemas.microsoft.com/office/drawing/2010/main" val="0"/>
              </a:ext>
            </a:extLst>
          </a:blip>
          <a:srcRect t="66125"/>
          <a:stretch>
            <a:fillRect/>
          </a:stretch>
        </p:blipFill>
        <p:spPr>
          <a:xfrm flipH="1">
            <a:off x="0" y="4891314"/>
            <a:ext cx="12192000" cy="1966686"/>
          </a:xfrm>
          <a:prstGeom prst="rect">
            <a:avLst/>
          </a:prstGeom>
        </p:spPr>
      </p:pic>
      <p:pic>
        <p:nvPicPr>
          <p:cNvPr id="52" name="图片 5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9765" y="4296228"/>
            <a:ext cx="2108206" cy="2108206"/>
          </a:xfrm>
          <a:prstGeom prst="rect">
            <a:avLst/>
          </a:prstGeom>
        </p:spPr>
      </p:pic>
      <p:pic>
        <p:nvPicPr>
          <p:cNvPr id="53" name="图片 5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7937" y="4787897"/>
            <a:ext cx="1317177" cy="1317177"/>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8097" y="-283402"/>
            <a:ext cx="5349805" cy="4114440"/>
          </a:xfrm>
          <a:prstGeom prst="rect">
            <a:avLst/>
          </a:prstGeom>
        </p:spPr>
      </p:pic>
      <p:sp>
        <p:nvSpPr>
          <p:cNvPr id="21" name="文本框 20"/>
          <p:cNvSpPr txBox="1"/>
          <p:nvPr/>
        </p:nvSpPr>
        <p:spPr>
          <a:xfrm>
            <a:off x="2717799" y="2227296"/>
            <a:ext cx="7010400" cy="2123658"/>
          </a:xfrm>
          <a:prstGeom prst="rect">
            <a:avLst/>
          </a:prstGeom>
          <a:noFill/>
        </p:spPr>
        <p:txBody>
          <a:bodyPr wrap="square">
            <a:spAutoFit/>
          </a:bodyPr>
          <a:lstStyle/>
          <a:p>
            <a:pPr algn="ctr"/>
            <a:r>
              <a:rPr lang="zh-CN" altLang="en-US" sz="6600" b="1" spc="-100" smtClean="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善</a:t>
            </a:r>
            <a:r>
              <a:rPr lang="zh-CN" altLang="en-US" sz="6600" b="1" spc="-10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于</a:t>
            </a:r>
            <a:r>
              <a:rPr lang="zh-CN" altLang="en-US" sz="6600" b="1" spc="-10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自</a:t>
            </a:r>
            <a:r>
              <a:rPr lang="zh-CN" altLang="en-US" sz="6600" b="1" spc="-100" smtClean="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励</a:t>
            </a:r>
            <a:endParaRPr lang="en-US" altLang="zh-CN" sz="6600" b="1" spc="-100" smtClean="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a:p>
            <a:pPr algn="ctr"/>
            <a:r>
              <a:rPr lang="zh-CN" altLang="en-US" sz="6600" b="1" spc="-100" smtClean="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永</a:t>
            </a:r>
            <a:r>
              <a:rPr lang="zh-CN" altLang="en-US" sz="6600" b="1" spc="-10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葆干事劲头</a:t>
            </a:r>
            <a:endParaRPr lang="zh-CN" altLang="en-US" sz="6600" b="1" spc="-100" dirty="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sp>
        <p:nvSpPr>
          <p:cNvPr id="24" name="文本框 23"/>
          <p:cNvSpPr txBox="1"/>
          <p:nvPr/>
        </p:nvSpPr>
        <p:spPr>
          <a:xfrm>
            <a:off x="2717800" y="1360222"/>
            <a:ext cx="7010400" cy="707886"/>
          </a:xfrm>
          <a:prstGeom prst="rect">
            <a:avLst/>
          </a:prstGeom>
          <a:noFill/>
        </p:spPr>
        <p:txBody>
          <a:bodyPr wrap="square">
            <a:spAutoFit/>
          </a:bodyPr>
          <a:lstStyle/>
          <a:p>
            <a:pPr algn="ctr"/>
            <a:r>
              <a:rPr lang="zh-CN" altLang="en-US" sz="4000" b="1" spc="-100" smtClean="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第四章</a:t>
            </a:r>
            <a:r>
              <a:rPr lang="zh-CN" altLang="en-US" sz="4000" b="1" spc="-100" dirty="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节</a:t>
            </a:r>
            <a:endParaRPr lang="zh-CN" altLang="en-US" sz="4000" dirty="0">
              <a:solidFill>
                <a:schemeClr val="bg1"/>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4" name="图片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362367" y="3259627"/>
            <a:ext cx="4423234" cy="44232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randombar(horizontal)">
                                      <p:cBhvr>
                                        <p:cTn id="14" dur="500"/>
                                        <p:tgtEl>
                                          <p:spTgt spid="24"/>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12192000" cy="6858000"/>
            <a:chOff x="0" y="0"/>
            <a:chExt cx="12192000" cy="685800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46" name="图片 45"/>
            <p:cNvPicPr>
              <a:picLocks noChangeAspect="1"/>
            </p:cNvPicPr>
            <p:nvPr/>
          </p:nvPicPr>
          <p:blipFill rotWithShape="1">
            <a:blip r:embed="rId1" cstate="print">
              <a:extLst>
                <a:ext uri="{28A0092B-C50C-407E-A947-70E740481C1C}">
                  <a14:useLocalDpi xmlns:a14="http://schemas.microsoft.com/office/drawing/2010/main" val="0"/>
                </a:ext>
              </a:extLst>
            </a:blip>
            <a:srcRect t="44375"/>
            <a:stretch>
              <a:fillRect/>
            </a:stretch>
          </p:blipFill>
          <p:spPr>
            <a:xfrm>
              <a:off x="0" y="2576286"/>
              <a:ext cx="12192000" cy="4281714"/>
            </a:xfrm>
            <a:prstGeom prst="rect">
              <a:avLst/>
            </a:prstGeom>
          </p:spPr>
        </p:pic>
      </p:grpSp>
      <p:pic>
        <p:nvPicPr>
          <p:cNvPr id="43" name="图片 42"/>
          <p:cNvPicPr>
            <a:picLocks noChangeAspect="1"/>
          </p:cNvPicPr>
          <p:nvPr/>
        </p:nvPicPr>
        <p:blipFill rotWithShape="1">
          <a:blip r:embed="rId2" cstate="print">
            <a:extLst>
              <a:ext uri="{28A0092B-C50C-407E-A947-70E740481C1C}">
                <a14:useLocalDpi xmlns:a14="http://schemas.microsoft.com/office/drawing/2010/main" val="0"/>
              </a:ext>
            </a:extLst>
          </a:blip>
          <a:srcRect t="66125"/>
          <a:stretch>
            <a:fillRect/>
          </a:stretch>
        </p:blipFill>
        <p:spPr>
          <a:xfrm flipH="1">
            <a:off x="0" y="4891314"/>
            <a:ext cx="12192000" cy="1966686"/>
          </a:xfrm>
          <a:prstGeom prst="rect">
            <a:avLst/>
          </a:prstGeom>
        </p:spPr>
      </p:pic>
      <p:pic>
        <p:nvPicPr>
          <p:cNvPr id="52" name="图片 5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9765" y="4296228"/>
            <a:ext cx="2108206" cy="2108206"/>
          </a:xfrm>
          <a:prstGeom prst="rect">
            <a:avLst/>
          </a:prstGeom>
        </p:spPr>
      </p:pic>
      <p:pic>
        <p:nvPicPr>
          <p:cNvPr id="53" name="图片 5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7937" y="4787897"/>
            <a:ext cx="1317177" cy="1317177"/>
          </a:xfrm>
          <a:prstGeom prst="rect">
            <a:avLst/>
          </a:prstGeom>
        </p:spPr>
      </p:pic>
      <p:cxnSp>
        <p:nvCxnSpPr>
          <p:cNvPr id="11" name="Aitds4"/>
          <p:cNvCxnSpPr/>
          <p:nvPr>
            <p:custDataLst>
              <p:tags r:id="rId5"/>
            </p:custDataLst>
          </p:nvPr>
        </p:nvCxnSpPr>
        <p:spPr>
          <a:xfrm>
            <a:off x="4200265" y="1369423"/>
            <a:ext cx="23303" cy="3063427"/>
          </a:xfrm>
          <a:prstGeom prst="line">
            <a:avLst/>
          </a:prstGeom>
          <a:noFill/>
          <a:ln w="41275" cap="flat" cmpd="sng" algn="ctr">
            <a:solidFill>
              <a:srgbClr val="D91C10"/>
            </a:solidFill>
            <a:prstDash val="solid"/>
          </a:ln>
          <a:effectLst/>
        </p:spPr>
      </p:cxnSp>
      <p:grpSp>
        <p:nvGrpSpPr>
          <p:cNvPr id="12" name="组合 11"/>
          <p:cNvGrpSpPr/>
          <p:nvPr/>
        </p:nvGrpSpPr>
        <p:grpSpPr>
          <a:xfrm>
            <a:off x="2263163" y="1294839"/>
            <a:ext cx="1309446" cy="3116902"/>
            <a:chOff x="1081423" y="939559"/>
            <a:chExt cx="1309446" cy="3116902"/>
          </a:xfrm>
        </p:grpSpPr>
        <p:sp>
          <p:nvSpPr>
            <p:cNvPr id="13" name="Aitds5"/>
            <p:cNvSpPr txBox="1"/>
            <p:nvPr>
              <p:custDataLst>
                <p:tags r:id="rId6"/>
              </p:custDataLst>
            </p:nvPr>
          </p:nvSpPr>
          <p:spPr>
            <a:xfrm>
              <a:off x="1129829" y="939559"/>
              <a:ext cx="1054501" cy="1188575"/>
            </a:xfrm>
            <a:prstGeom prst="rect">
              <a:avLst/>
            </a:prstGeom>
            <a:noFill/>
          </p:spPr>
          <p:txBody>
            <a:bodyPr vert="eaVert" wrap="square" rtlCol="0" anchor="ctr" anchorCtr="0">
              <a:noAutofit/>
            </a:bodyPr>
            <a:lstStyle/>
            <a:p>
              <a:pPr defTabSz="914400" eaLnBrk="0" fontAlgn="base" hangingPunct="0">
                <a:spcBef>
                  <a:spcPct val="0"/>
                </a:spcBef>
                <a:spcAft>
                  <a:spcPct val="0"/>
                </a:spcAft>
              </a:pPr>
              <a:r>
                <a:rPr lang="en-US" altLang="zh-CN" sz="8000" dirty="0">
                  <a:solidFill>
                    <a:srgbClr val="C00000"/>
                  </a:solidFill>
                  <a:latin typeface="思源宋体 CN" panose="02020400000000000000" pitchFamily="18" charset="-122"/>
                  <a:ea typeface="思源宋体 CN" panose="02020400000000000000" pitchFamily="18" charset="-122"/>
                  <a:cs typeface="阿里巴巴普惠体" panose="00020600040101010101" pitchFamily="18" charset="-122"/>
                  <a:sym typeface="思源宋体 CN" panose="02020400000000000000" pitchFamily="18" charset="-122"/>
                </a:rPr>
                <a:t>C</a:t>
              </a:r>
              <a:endParaRPr lang="zh-CN" altLang="en-US" sz="4000" dirty="0">
                <a:solidFill>
                  <a:srgbClr val="C00000"/>
                </a:solidFill>
                <a:latin typeface="思源宋体 CN" panose="02020400000000000000" pitchFamily="18" charset="-122"/>
                <a:ea typeface="思源宋体 CN" panose="02020400000000000000" pitchFamily="18" charset="-122"/>
                <a:cs typeface="阿里巴巴普惠体" panose="00020600040101010101" pitchFamily="18" charset="-122"/>
                <a:sym typeface="思源宋体 CN" panose="02020400000000000000" pitchFamily="18" charset="-122"/>
              </a:endParaRPr>
            </a:p>
          </p:txBody>
        </p:sp>
        <p:sp>
          <p:nvSpPr>
            <p:cNvPr id="14" name="Aitds6"/>
            <p:cNvSpPr txBox="1"/>
            <p:nvPr>
              <p:custDataLst>
                <p:tags r:id="rId7"/>
              </p:custDataLst>
            </p:nvPr>
          </p:nvSpPr>
          <p:spPr>
            <a:xfrm>
              <a:off x="1696976" y="1918749"/>
              <a:ext cx="693893" cy="1498463"/>
            </a:xfrm>
            <a:prstGeom prst="rect">
              <a:avLst/>
            </a:prstGeom>
            <a:noFill/>
          </p:spPr>
          <p:txBody>
            <a:bodyPr vert="horz" wrap="square" rtlCol="0" anchor="ctr" anchorCtr="0">
              <a:noAutofit/>
            </a:bodyPr>
            <a:lstStyle/>
            <a:p>
              <a:pPr algn="ctr" defTabSz="914400" eaLnBrk="0" fontAlgn="base" hangingPunct="0">
                <a:spcBef>
                  <a:spcPct val="0"/>
                </a:spcBef>
                <a:spcAft>
                  <a:spcPct val="0"/>
                </a:spcAft>
              </a:pPr>
              <a:r>
                <a:rPr lang="zh-CN" altLang="en-US" sz="6600" dirty="0">
                  <a:solidFill>
                    <a:srgbClr val="C00000"/>
                  </a:solidFill>
                  <a:latin typeface="思源宋体 CN" panose="02020400000000000000" pitchFamily="18" charset="-122"/>
                  <a:ea typeface="思源宋体 CN" panose="02020400000000000000" pitchFamily="18" charset="-122"/>
                  <a:cs typeface="阿里巴巴普惠体" panose="00020600040101010101" pitchFamily="18" charset="-122"/>
                  <a:sym typeface="思源宋体 CN" panose="02020400000000000000" pitchFamily="18" charset="-122"/>
                </a:rPr>
                <a:t>目</a:t>
              </a:r>
              <a:endParaRPr lang="en-US" altLang="zh-CN" sz="6600" dirty="0">
                <a:solidFill>
                  <a:srgbClr val="C00000"/>
                </a:solidFill>
                <a:latin typeface="思源宋体 CN" panose="02020400000000000000" pitchFamily="18" charset="-122"/>
                <a:ea typeface="思源宋体 CN" panose="02020400000000000000" pitchFamily="18" charset="-122"/>
                <a:cs typeface="阿里巴巴普惠体" panose="00020600040101010101" pitchFamily="18" charset="-122"/>
                <a:sym typeface="思源宋体 CN" panose="02020400000000000000" pitchFamily="18" charset="-122"/>
              </a:endParaRPr>
            </a:p>
            <a:p>
              <a:pPr algn="ctr" defTabSz="914400" eaLnBrk="0" fontAlgn="base" hangingPunct="0">
                <a:spcBef>
                  <a:spcPct val="0"/>
                </a:spcBef>
                <a:spcAft>
                  <a:spcPct val="0"/>
                </a:spcAft>
              </a:pPr>
              <a:r>
                <a:rPr lang="zh-CN" altLang="en-US" sz="6600" dirty="0">
                  <a:solidFill>
                    <a:srgbClr val="C00000"/>
                  </a:solidFill>
                  <a:latin typeface="思源宋体 CN" panose="02020400000000000000" pitchFamily="18" charset="-122"/>
                  <a:ea typeface="思源宋体 CN" panose="02020400000000000000" pitchFamily="18" charset="-122"/>
                  <a:cs typeface="阿里巴巴普惠体" panose="00020600040101010101" pitchFamily="18" charset="-122"/>
                  <a:sym typeface="思源宋体 CN" panose="02020400000000000000" pitchFamily="18" charset="-122"/>
                </a:rPr>
                <a:t>录</a:t>
              </a:r>
              <a:endParaRPr lang="zh-CN" altLang="en-US" sz="6600" dirty="0">
                <a:solidFill>
                  <a:srgbClr val="C00000"/>
                </a:solidFill>
                <a:latin typeface="思源宋体 CN" panose="02020400000000000000" pitchFamily="18" charset="-122"/>
                <a:ea typeface="思源宋体 CN" panose="02020400000000000000" pitchFamily="18" charset="-122"/>
                <a:cs typeface="阿里巴巴普惠体" panose="00020600040101010101" pitchFamily="18" charset="-122"/>
                <a:sym typeface="思源宋体 CN" panose="02020400000000000000" pitchFamily="18" charset="-122"/>
              </a:endParaRPr>
            </a:p>
          </p:txBody>
        </p:sp>
        <p:sp>
          <p:nvSpPr>
            <p:cNvPr id="15" name="Aitds7"/>
            <p:cNvSpPr/>
            <p:nvPr>
              <p:custDataLst>
                <p:tags r:id="rId8"/>
              </p:custDataLst>
            </p:nvPr>
          </p:nvSpPr>
          <p:spPr>
            <a:xfrm>
              <a:off x="1081423" y="1695590"/>
              <a:ext cx="615553" cy="2360871"/>
            </a:xfrm>
            <a:prstGeom prst="rect">
              <a:avLst/>
            </a:prstGeom>
          </p:spPr>
          <p:txBody>
            <a:bodyPr vert="eaVert" wrap="square">
              <a:noAutofit/>
            </a:bodyPr>
            <a:lstStyle/>
            <a:p>
              <a:pPr defTabSz="914400" eaLnBrk="0" fontAlgn="base" hangingPunct="0">
                <a:spcBef>
                  <a:spcPct val="0"/>
                </a:spcBef>
                <a:spcAft>
                  <a:spcPct val="0"/>
                </a:spcAft>
              </a:pPr>
              <a:r>
                <a:rPr lang="en-US" altLang="zh-CN" sz="2400" spc="500" dirty="0">
                  <a:solidFill>
                    <a:srgbClr val="C00000"/>
                  </a:solidFill>
                  <a:latin typeface="思源宋体 CN" panose="02020400000000000000" pitchFamily="18" charset="-122"/>
                  <a:ea typeface="思源宋体 CN" panose="02020400000000000000" pitchFamily="18" charset="-122"/>
                  <a:cs typeface="阿里巴巴普惠体" panose="00020600040101010101" pitchFamily="18" charset="-122"/>
                  <a:sym typeface="思源宋体 CN" panose="02020400000000000000" pitchFamily="18" charset="-122"/>
                </a:rPr>
                <a:t>ONTENTS</a:t>
              </a:r>
              <a:endParaRPr lang="zh-CN" altLang="en-US" sz="2400" spc="500" dirty="0">
                <a:solidFill>
                  <a:srgbClr val="C00000"/>
                </a:solidFill>
                <a:latin typeface="思源宋体 CN" panose="02020400000000000000" pitchFamily="18" charset="-122"/>
                <a:ea typeface="思源宋体 CN" panose="02020400000000000000" pitchFamily="18" charset="-122"/>
                <a:cs typeface="阿里巴巴普惠体" panose="00020600040101010101" pitchFamily="18" charset="-122"/>
                <a:sym typeface="思源宋体 CN" panose="02020400000000000000" pitchFamily="18" charset="-122"/>
              </a:endParaRPr>
            </a:p>
          </p:txBody>
        </p:sp>
      </p:grpSp>
      <p:sp>
        <p:nvSpPr>
          <p:cNvPr id="16" name="文本框 15"/>
          <p:cNvSpPr txBox="1"/>
          <p:nvPr/>
        </p:nvSpPr>
        <p:spPr>
          <a:xfrm>
            <a:off x="4430767" y="1269831"/>
            <a:ext cx="7174864" cy="535531"/>
          </a:xfrm>
          <a:prstGeom prst="rect">
            <a:avLst/>
          </a:prstGeom>
          <a:noFill/>
        </p:spPr>
        <p:txBody>
          <a:bodyPr wrap="square" rtlCol="0">
            <a:spAutoFit/>
          </a:bodyPr>
          <a:lstStyle/>
          <a:p>
            <a:pPr>
              <a:lnSpc>
                <a:spcPct val="90000"/>
              </a:lnSpc>
            </a:pPr>
            <a:r>
              <a:rPr lang="en-US" altLang="zh-CN" sz="3200" b="1" spc="-100" dirty="0">
                <a:solidFill>
                  <a:schemeClr val="tx1">
                    <a:lumMod val="85000"/>
                    <a:lumOff val="15000"/>
                  </a:schemeClr>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01</a:t>
            </a:r>
            <a:r>
              <a:rPr lang="zh-CN" altLang="en-US" sz="3200" b="1" spc="-100" dirty="0">
                <a:solidFill>
                  <a:schemeClr val="tx1">
                    <a:lumMod val="85000"/>
                    <a:lumOff val="15000"/>
                  </a:schemeClr>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：怀德自重，牢记自己身份</a:t>
            </a:r>
            <a:endParaRPr lang="zh-CN" altLang="en-US" sz="3200" b="1" spc="-100" dirty="0">
              <a:solidFill>
                <a:schemeClr val="tx1">
                  <a:lumMod val="85000"/>
                  <a:lumOff val="15000"/>
                </a:schemeClr>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sp>
        <p:nvSpPr>
          <p:cNvPr id="18" name="文本框 17"/>
          <p:cNvSpPr txBox="1"/>
          <p:nvPr/>
        </p:nvSpPr>
        <p:spPr>
          <a:xfrm>
            <a:off x="4430767" y="2132796"/>
            <a:ext cx="7174864" cy="535531"/>
          </a:xfrm>
          <a:prstGeom prst="rect">
            <a:avLst/>
          </a:prstGeom>
          <a:noFill/>
        </p:spPr>
        <p:txBody>
          <a:bodyPr wrap="square" rtlCol="0">
            <a:spAutoFit/>
          </a:bodyPr>
          <a:lstStyle/>
          <a:p>
            <a:pPr>
              <a:lnSpc>
                <a:spcPct val="90000"/>
              </a:lnSpc>
            </a:pPr>
            <a:r>
              <a:rPr lang="en-US" altLang="zh-CN" sz="3200" b="1" spc="-100" dirty="0">
                <a:solidFill>
                  <a:schemeClr val="tx1">
                    <a:lumMod val="85000"/>
                    <a:lumOff val="15000"/>
                  </a:schemeClr>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02</a:t>
            </a:r>
            <a:r>
              <a:rPr lang="zh-CN" altLang="en-US" sz="3200" b="1" spc="-100" dirty="0">
                <a:solidFill>
                  <a:schemeClr val="tx1">
                    <a:lumMod val="85000"/>
                    <a:lumOff val="15000"/>
                  </a:schemeClr>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：勤于自省，勇于及时改过</a:t>
            </a:r>
            <a:endParaRPr lang="zh-CN" altLang="en-US" sz="3200" b="1" spc="-100" dirty="0">
              <a:solidFill>
                <a:schemeClr val="tx1">
                  <a:lumMod val="85000"/>
                  <a:lumOff val="15000"/>
                </a:schemeClr>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sp>
        <p:nvSpPr>
          <p:cNvPr id="19" name="文本框 18"/>
          <p:cNvSpPr txBox="1"/>
          <p:nvPr/>
        </p:nvSpPr>
        <p:spPr>
          <a:xfrm>
            <a:off x="4467596" y="3030051"/>
            <a:ext cx="7174865" cy="535531"/>
          </a:xfrm>
          <a:prstGeom prst="rect">
            <a:avLst/>
          </a:prstGeom>
          <a:noFill/>
        </p:spPr>
        <p:txBody>
          <a:bodyPr wrap="square" rtlCol="0">
            <a:spAutoFit/>
          </a:bodyPr>
          <a:lstStyle/>
          <a:p>
            <a:pPr>
              <a:lnSpc>
                <a:spcPct val="90000"/>
              </a:lnSpc>
            </a:pPr>
            <a:r>
              <a:rPr lang="en-US" altLang="zh-CN" sz="3200" b="1" spc="-100" dirty="0">
                <a:solidFill>
                  <a:schemeClr val="tx1">
                    <a:lumMod val="85000"/>
                    <a:lumOff val="15000"/>
                  </a:schemeClr>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03</a:t>
            </a:r>
            <a:r>
              <a:rPr lang="zh-CN" altLang="en-US" sz="3200" b="1" spc="-100" dirty="0">
                <a:solidFill>
                  <a:schemeClr val="tx1">
                    <a:lumMod val="85000"/>
                    <a:lumOff val="15000"/>
                  </a:schemeClr>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：时刻自警，坚决抵制诱惑</a:t>
            </a:r>
            <a:endParaRPr lang="zh-CN" altLang="en-US" sz="3200" b="1" spc="-100" dirty="0">
              <a:solidFill>
                <a:schemeClr val="tx1">
                  <a:lumMod val="85000"/>
                  <a:lumOff val="15000"/>
                </a:schemeClr>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sp>
        <p:nvSpPr>
          <p:cNvPr id="20" name="文本框 19"/>
          <p:cNvSpPr txBox="1"/>
          <p:nvPr/>
        </p:nvSpPr>
        <p:spPr>
          <a:xfrm>
            <a:off x="4468867" y="3890476"/>
            <a:ext cx="7174864" cy="535531"/>
          </a:xfrm>
          <a:prstGeom prst="rect">
            <a:avLst/>
          </a:prstGeom>
          <a:noFill/>
        </p:spPr>
        <p:txBody>
          <a:bodyPr wrap="square" rtlCol="0">
            <a:spAutoFit/>
          </a:bodyPr>
          <a:lstStyle/>
          <a:p>
            <a:pPr>
              <a:lnSpc>
                <a:spcPct val="90000"/>
              </a:lnSpc>
            </a:pPr>
            <a:r>
              <a:rPr lang="en-US" altLang="zh-CN" sz="3200" b="1" spc="-100" dirty="0">
                <a:solidFill>
                  <a:schemeClr val="tx1">
                    <a:lumMod val="85000"/>
                    <a:lumOff val="15000"/>
                  </a:schemeClr>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04</a:t>
            </a:r>
            <a:r>
              <a:rPr lang="zh-CN" altLang="en-US" sz="3200" b="1" spc="-100" dirty="0">
                <a:solidFill>
                  <a:schemeClr val="tx1">
                    <a:lumMod val="85000"/>
                    <a:lumOff val="15000"/>
                  </a:schemeClr>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：善于自励，永葆干事劲头</a:t>
            </a:r>
            <a:endParaRPr lang="zh-CN" altLang="en-US" sz="3200" b="1" spc="-100" dirty="0">
              <a:solidFill>
                <a:schemeClr val="tx1">
                  <a:lumMod val="85000"/>
                  <a:lumOff val="15000"/>
                </a:schemeClr>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grpSp>
        <p:nvGrpSpPr>
          <p:cNvPr id="4" name="组合 3"/>
          <p:cNvGrpSpPr/>
          <p:nvPr/>
        </p:nvGrpSpPr>
        <p:grpSpPr>
          <a:xfrm>
            <a:off x="3895725" y="1323767"/>
            <a:ext cx="7274057" cy="4384363"/>
            <a:chOff x="2017934" y="1323472"/>
            <a:chExt cx="8029693" cy="4690133"/>
          </a:xfrm>
        </p:grpSpPr>
        <p:pic>
          <p:nvPicPr>
            <p:cNvPr id="7" name="图片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17934" y="1323472"/>
              <a:ext cx="8029693" cy="4690133"/>
            </a:xfrm>
            <a:prstGeom prst="rect">
              <a:avLst/>
            </a:prstGeom>
          </p:spPr>
        </p:pic>
        <p:grpSp>
          <p:nvGrpSpPr>
            <p:cNvPr id="8" name="组合 7"/>
            <p:cNvGrpSpPr/>
            <p:nvPr/>
          </p:nvGrpSpPr>
          <p:grpSpPr>
            <a:xfrm>
              <a:off x="2856140" y="2188429"/>
              <a:ext cx="6665969" cy="3188975"/>
              <a:chOff x="2856140" y="2188429"/>
              <a:chExt cx="6665969" cy="3188975"/>
            </a:xfrm>
          </p:grpSpPr>
          <p:sp>
            <p:nvSpPr>
              <p:cNvPr id="9" name="文本框 8"/>
              <p:cNvSpPr txBox="1"/>
              <p:nvPr/>
            </p:nvSpPr>
            <p:spPr>
              <a:xfrm>
                <a:off x="2856140" y="2188429"/>
                <a:ext cx="6140450" cy="491118"/>
              </a:xfrm>
              <a:prstGeom prst="rect">
                <a:avLst/>
              </a:prstGeom>
              <a:noFill/>
            </p:spPr>
            <p:txBody>
              <a:bodyPr wrap="square">
                <a:spAutoFit/>
              </a:bodyPr>
              <a:lstStyle/>
              <a:p>
                <a:pPr lvl="0" defTabSz="1218565">
                  <a:lnSpc>
                    <a:spcPct val="150000"/>
                  </a:lnSpc>
                  <a:defRPr/>
                </a:pPr>
                <a:endPar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10" name="文本框 9"/>
              <p:cNvSpPr txBox="1"/>
              <p:nvPr/>
            </p:nvSpPr>
            <p:spPr>
              <a:xfrm>
                <a:off x="4283117" y="2433988"/>
                <a:ext cx="5238992" cy="2943416"/>
              </a:xfrm>
              <a:prstGeom prst="rect">
                <a:avLst/>
              </a:prstGeom>
              <a:noFill/>
            </p:spPr>
            <p:txBody>
              <a:bodyPr wrap="square">
                <a:spAutoFit/>
              </a:bodyPr>
              <a:lstStyle/>
              <a:p>
                <a:pPr defTabSz="913130" fontAlgn="base">
                  <a:lnSpc>
                    <a:spcPct val="160000"/>
                  </a:lnSpc>
                  <a:spcBef>
                    <a:spcPct val="0"/>
                  </a:spcBef>
                  <a:tabLst>
                    <a:tab pos="901700" algn="l"/>
                  </a:tabLst>
                  <a:defRPr/>
                </a:pPr>
                <a:r>
                  <a:rPr lang="zh-CN" altLang="en-US" sz="1800" dirty="0">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rPr>
                  <a:t>所谓自励，就是自我激励、自我勉励、自我鼓励、自我鞭策，使自己在生活中工作中始终以奋斗者的姿态一往无前、奋发有为。自励的作用是多方面的，既能使人在人生道路上有前进的动力，也能使人在艰难困苦中不低头、不屈服。</a:t>
                </a:r>
                <a:endParaRPr lang="zh-CN" altLang="en-US" sz="1800" dirty="0">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endParaRPr>
              </a:p>
            </p:txBody>
          </p:sp>
          <p:sp>
            <p:nvSpPr>
              <p:cNvPr id="11" name="文本框 10"/>
              <p:cNvSpPr txBox="1"/>
              <p:nvPr/>
            </p:nvSpPr>
            <p:spPr>
              <a:xfrm>
                <a:off x="5097546" y="4069734"/>
                <a:ext cx="4123551" cy="498114"/>
              </a:xfrm>
              <a:prstGeom prst="rect">
                <a:avLst/>
              </a:prstGeom>
              <a:noFill/>
            </p:spPr>
            <p:txBody>
              <a:bodyPr wrap="square">
                <a:spAutoFit/>
              </a:bodyPr>
              <a:lstStyle/>
              <a:p>
                <a:pPr>
                  <a:lnSpc>
                    <a:spcPct val="150000"/>
                  </a:lnSpc>
                </a:pP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grpSp>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768" y="1657344"/>
            <a:ext cx="4210056" cy="4210056"/>
          </a:xfrm>
          <a:prstGeom prst="rect">
            <a:avLst/>
          </a:prstGeom>
        </p:spPr>
      </p:pic>
      <p:grpSp>
        <p:nvGrpSpPr>
          <p:cNvPr id="12" name="组合 11"/>
          <p:cNvGrpSpPr/>
          <p:nvPr/>
        </p:nvGrpSpPr>
        <p:grpSpPr>
          <a:xfrm>
            <a:off x="419094" y="475129"/>
            <a:ext cx="4686306" cy="966465"/>
            <a:chOff x="419094" y="475129"/>
            <a:chExt cx="4686306" cy="966465"/>
          </a:xfrm>
        </p:grpSpPr>
        <p:pic>
          <p:nvPicPr>
            <p:cNvPr id="14" name="图片 1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16" name="文本框 15"/>
            <p:cNvSpPr txBox="1"/>
            <p:nvPr/>
          </p:nvSpPr>
          <p:spPr>
            <a:xfrm>
              <a:off x="766817" y="687841"/>
              <a:ext cx="4243333" cy="523220"/>
            </a:xfrm>
            <a:prstGeom prst="rect">
              <a:avLst/>
            </a:prstGeom>
            <a:noFill/>
          </p:spPr>
          <p:txBody>
            <a:bodyPr wrap="square" rtlCol="0">
              <a:spAutoFit/>
            </a:bodyPr>
            <a:lstStyle/>
            <a:p>
              <a:pPr algn="ctr"/>
              <a:r>
                <a:rPr lang="zh-CN" altLang="en-US" sz="2800" b="1" spc="-100" smtClean="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善</a:t>
              </a:r>
              <a:r>
                <a:rPr lang="zh-CN" altLang="en-US" sz="2800" b="1" spc="-10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于自励，永葆干事劲头</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sp>
        <p:nvSpPr>
          <p:cNvPr id="4" name="矩形 3"/>
          <p:cNvSpPr/>
          <p:nvPr/>
        </p:nvSpPr>
        <p:spPr>
          <a:xfrm>
            <a:off x="891013" y="1637858"/>
            <a:ext cx="4141884" cy="4117369"/>
          </a:xfrm>
          <a:prstGeom prst="rect">
            <a:avLst/>
          </a:prstGeom>
          <a:solidFill>
            <a:schemeClr val="bg1">
              <a:alpha val="85000"/>
            </a:schemeClr>
          </a:solidFill>
          <a:ln>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7" name="文本框 3"/>
          <p:cNvSpPr txBox="1"/>
          <p:nvPr/>
        </p:nvSpPr>
        <p:spPr>
          <a:xfrm>
            <a:off x="1203019" y="1996704"/>
            <a:ext cx="3517871" cy="3000821"/>
          </a:xfrm>
          <a:prstGeom prst="rect">
            <a:avLst/>
          </a:prstGeom>
          <a:noFill/>
        </p:spPr>
        <p:txBody>
          <a:bodyPr wrap="square" rtlCol="0">
            <a:spAutoFit/>
          </a:bodyPr>
          <a:lstStyle/>
          <a:p>
            <a:pPr indent="0" algn="just">
              <a:lnSpc>
                <a:spcPct val="150000"/>
              </a:lnSpc>
              <a:buFont typeface="Arial" panose="020B0604020202020204" pitchFamily="34" charset="0"/>
              <a:buNone/>
            </a:pPr>
            <a:r>
              <a:rPr lang="zh-CN" altLang="en-US" b="1" dirty="0">
                <a:solidFill>
                  <a:srgbClr val="D91C10"/>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rPr>
              <a:t>领导干部的自励和一般意义上的自励有所不同，有其特定内涵，即不断激励自己认真学习贯彻党的基本理论、基本路线、基本方略，不断激励自己全心全意为人民服务，不断激励自己为实现第二个百年奋斗目标不懈奋斗。</a:t>
            </a:r>
            <a:endParaRPr lang="zh-CN" altLang="en-US" b="1" dirty="0">
              <a:solidFill>
                <a:srgbClr val="D91C10"/>
              </a:solidFill>
              <a:latin typeface="思源宋体 CN" panose="02020400000000000000" pitchFamily="18" charset="-122"/>
              <a:ea typeface="思源宋体 CN" panose="02020400000000000000" pitchFamily="18" charset="-122"/>
              <a:cs typeface="思源黑体 CN Regular" panose="020B0500000000000000" charset="-122"/>
              <a:sym typeface="思源宋体 CN" panose="02020400000000000000" pitchFamily="18" charset="-122"/>
            </a:endParaRPr>
          </a:p>
        </p:txBody>
      </p:sp>
      <p:pic>
        <p:nvPicPr>
          <p:cNvPr id="8" name="图片 7"/>
          <p:cNvPicPr>
            <a:picLocks noChangeAspect="1"/>
          </p:cNvPicPr>
          <p:nvPr/>
        </p:nvPicPr>
        <p:blipFill>
          <a:blip r:embed="rId2" cstate="email"/>
          <a:stretch>
            <a:fillRect/>
          </a:stretch>
        </p:blipFill>
        <p:spPr>
          <a:xfrm flipH="1">
            <a:off x="2806416" y="4716697"/>
            <a:ext cx="2602194" cy="1290690"/>
          </a:xfrm>
          <a:prstGeom prst="rect">
            <a:avLst/>
          </a:prstGeom>
        </p:spPr>
      </p:pic>
      <p:sp>
        <p:nvSpPr>
          <p:cNvPr id="10" name="文本框 9"/>
          <p:cNvSpPr txBox="1"/>
          <p:nvPr/>
        </p:nvSpPr>
        <p:spPr>
          <a:xfrm>
            <a:off x="5442073" y="1605576"/>
            <a:ext cx="6096000" cy="3970318"/>
          </a:xfrm>
          <a:prstGeom prst="rect">
            <a:avLst/>
          </a:prstGeom>
          <a:noFill/>
        </p:spPr>
        <p:txBody>
          <a:bodyPr wrap="square">
            <a:spAutoFit/>
          </a:bodyPr>
          <a:lstStyle/>
          <a:p>
            <a:pPr indent="0" defTabSz="913130" fontAlgn="base">
              <a:lnSpc>
                <a:spcPct val="200000"/>
              </a:lnSpc>
              <a:spcBef>
                <a:spcPct val="0"/>
              </a:spcBef>
              <a:buFont typeface="Wingdings" panose="05000000000000000000" charset="0"/>
              <a:buNone/>
            </a:pPr>
            <a:r>
              <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rPr>
              <a:t>通过不断自我激励、鞭策，始终同以（编辑文字）同志为核心的党中央保持高度一致，永葆中国共产党人政治本色。个别领导干部干事热情不足出现为官不为现象，其中一个重要原因是缺乏自励。为激励领导干部在新时代有新作为，近年来党中央出台一系列政策举措营造了奋发有为、奋勇争先的良好氛围。新时代领导干部必须善于自我激励，充分激发内生动力真正做到脚踏实地地为党和人民事业奋斗。</a:t>
            </a:r>
            <a:endPar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endParaRPr>
          </a:p>
        </p:txBody>
      </p:sp>
      <p:grpSp>
        <p:nvGrpSpPr>
          <p:cNvPr id="9" name="组合 8"/>
          <p:cNvGrpSpPr/>
          <p:nvPr/>
        </p:nvGrpSpPr>
        <p:grpSpPr>
          <a:xfrm>
            <a:off x="419094" y="475129"/>
            <a:ext cx="4686306" cy="966465"/>
            <a:chOff x="419094" y="475129"/>
            <a:chExt cx="4686306" cy="966465"/>
          </a:xfrm>
        </p:grpSpPr>
        <p:pic>
          <p:nvPicPr>
            <p:cNvPr id="11" name="图片 1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12" name="文本框 11"/>
            <p:cNvSpPr txBox="1"/>
            <p:nvPr/>
          </p:nvSpPr>
          <p:spPr>
            <a:xfrm>
              <a:off x="766817" y="687841"/>
              <a:ext cx="4243333" cy="523220"/>
            </a:xfrm>
            <a:prstGeom prst="rect">
              <a:avLst/>
            </a:prstGeom>
            <a:noFill/>
          </p:spPr>
          <p:txBody>
            <a:bodyPr wrap="square" rtlCol="0">
              <a:spAutoFit/>
            </a:bodyPr>
            <a:lstStyle/>
            <a:p>
              <a:pPr algn="ctr"/>
              <a:r>
                <a:rPr lang="zh-CN" altLang="en-US" sz="2800" b="1" spc="-100" smtClean="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善</a:t>
              </a:r>
              <a:r>
                <a:rPr lang="zh-CN" altLang="en-US" sz="2800" b="1" spc="-10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于自励，永葆干事劲头</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000"/>
                                        <p:tgtEl>
                                          <p:spTgt spid="7"/>
                                        </p:tgtEl>
                                      </p:cBhvr>
                                    </p:animEffect>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par>
                          <p:cTn id="18" fill="hold">
                            <p:stCondLst>
                              <p:cond delay="2500"/>
                            </p:stCondLst>
                            <p:childTnLst>
                              <p:par>
                                <p:cTn id="19" presetID="2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grpSp>
        <p:nvGrpSpPr>
          <p:cNvPr id="4" name="组合 3"/>
          <p:cNvGrpSpPr/>
          <p:nvPr/>
        </p:nvGrpSpPr>
        <p:grpSpPr>
          <a:xfrm>
            <a:off x="692093" y="1666794"/>
            <a:ext cx="10807814" cy="4278876"/>
            <a:chOff x="1248002" y="1608748"/>
            <a:chExt cx="10807814" cy="4278876"/>
          </a:xfrm>
        </p:grpSpPr>
        <p:sp>
          <p:nvSpPr>
            <p:cNvPr id="7" name="矩形 6"/>
            <p:cNvSpPr/>
            <p:nvPr/>
          </p:nvSpPr>
          <p:spPr>
            <a:xfrm>
              <a:off x="2264009" y="1683487"/>
              <a:ext cx="4479578" cy="537131"/>
            </a:xfrm>
            <a:prstGeom prst="rect">
              <a:avLst/>
            </a:prstGeom>
            <a:solidFill>
              <a:srgbClr val="D91C10"/>
            </a:solidFill>
            <a:ln>
              <a:solidFill>
                <a:srgbClr val="D91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8" name="矩形 7"/>
            <p:cNvSpPr/>
            <p:nvPr/>
          </p:nvSpPr>
          <p:spPr>
            <a:xfrm>
              <a:off x="2261208" y="1714602"/>
              <a:ext cx="4482379" cy="461665"/>
            </a:xfrm>
            <a:prstGeom prst="rect">
              <a:avLst/>
            </a:prstGeom>
            <a:solidFill>
              <a:srgbClr val="D91C10"/>
            </a:solidFill>
            <a:ln>
              <a:solidFill>
                <a:srgbClr val="D91C10"/>
              </a:solidFill>
            </a:ln>
          </p:spPr>
          <p:txBody>
            <a:bodyPr wrap="square" rtlCol="0">
              <a:spAutoFit/>
            </a:bodyPr>
            <a:lstStyle/>
            <a:p>
              <a:pPr algn="ctr" defTabSz="914400">
                <a:defRPr/>
              </a:pPr>
              <a:r>
                <a:rPr lang="zh-CN" altLang="en-US" sz="24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mn-ea"/>
                  <a:sym typeface="思源宋体 CN" panose="02020400000000000000" pitchFamily="18" charset="-122"/>
                </a:rPr>
                <a:t>自励总是和理想联系在一起的。</a:t>
              </a:r>
              <a:endParaRPr lang="zh-CN" altLang="en-US" sz="24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nvGrpSpPr>
            <p:cNvPr id="9" name="组合 8"/>
            <p:cNvGrpSpPr/>
            <p:nvPr/>
          </p:nvGrpSpPr>
          <p:grpSpPr>
            <a:xfrm>
              <a:off x="6950418" y="1618046"/>
              <a:ext cx="892523" cy="614295"/>
              <a:chOff x="-5467485" y="1105002"/>
              <a:chExt cx="1669053" cy="1148764"/>
            </a:xfrm>
          </p:grpSpPr>
          <p:sp>
            <p:nvSpPr>
              <p:cNvPr id="16" name="椭圆 15"/>
              <p:cNvSpPr/>
              <p:nvPr/>
            </p:nvSpPr>
            <p:spPr>
              <a:xfrm>
                <a:off x="-5114697" y="1141063"/>
                <a:ext cx="1112695" cy="1112703"/>
              </a:xfrm>
              <a:prstGeom prst="ellipse">
                <a:avLst/>
              </a:prstGeom>
              <a:solidFill>
                <a:srgbClr val="D91C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17" name="图片 16"/>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5467485" y="1105002"/>
                <a:ext cx="1669053" cy="1112703"/>
              </a:xfrm>
              <a:prstGeom prst="rect">
                <a:avLst/>
              </a:prstGeom>
            </p:spPr>
          </p:pic>
        </p:grpSp>
        <p:sp>
          <p:nvSpPr>
            <p:cNvPr id="10" name="任意多边形 58"/>
            <p:cNvSpPr/>
            <p:nvPr/>
          </p:nvSpPr>
          <p:spPr>
            <a:xfrm>
              <a:off x="2006726" y="1838812"/>
              <a:ext cx="169203" cy="268405"/>
            </a:xfrm>
            <a:custGeom>
              <a:avLst/>
              <a:gdLst>
                <a:gd name="connsiteX0" fmla="*/ 0 w 327307"/>
                <a:gd name="connsiteY0" fmla="*/ 0 h 379676"/>
                <a:gd name="connsiteX1" fmla="*/ 327307 w 327307"/>
                <a:gd name="connsiteY1" fmla="*/ 189838 h 379676"/>
                <a:gd name="connsiteX2" fmla="*/ 0 w 327307"/>
                <a:gd name="connsiteY2" fmla="*/ 379676 h 379676"/>
                <a:gd name="connsiteX3" fmla="*/ 0 w 327307"/>
                <a:gd name="connsiteY3" fmla="*/ 378731 h 379676"/>
                <a:gd name="connsiteX4" fmla="*/ 27974 w 327307"/>
                <a:gd name="connsiteY4" fmla="*/ 355650 h 379676"/>
                <a:gd name="connsiteX5" fmla="*/ 96656 w 327307"/>
                <a:gd name="connsiteY5" fmla="*/ 189837 h 379676"/>
                <a:gd name="connsiteX6" fmla="*/ 27974 w 327307"/>
                <a:gd name="connsiteY6" fmla="*/ 24024 h 379676"/>
                <a:gd name="connsiteX7" fmla="*/ 0 w 327307"/>
                <a:gd name="connsiteY7" fmla="*/ 944 h 379676"/>
                <a:gd name="connsiteX8" fmla="*/ 0 w 327307"/>
                <a:gd name="connsiteY8" fmla="*/ 0 h 3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07" h="379676">
                  <a:moveTo>
                    <a:pt x="0" y="0"/>
                  </a:moveTo>
                  <a:lnTo>
                    <a:pt x="327307" y="189838"/>
                  </a:lnTo>
                  <a:lnTo>
                    <a:pt x="0" y="379676"/>
                  </a:lnTo>
                  <a:lnTo>
                    <a:pt x="0" y="378731"/>
                  </a:lnTo>
                  <a:lnTo>
                    <a:pt x="27974" y="355650"/>
                  </a:lnTo>
                  <a:cubicBezTo>
                    <a:pt x="70409" y="313215"/>
                    <a:pt x="96656" y="254591"/>
                    <a:pt x="96656" y="189837"/>
                  </a:cubicBezTo>
                  <a:cubicBezTo>
                    <a:pt x="96656" y="125083"/>
                    <a:pt x="70409" y="66459"/>
                    <a:pt x="27974" y="24024"/>
                  </a:cubicBezTo>
                  <a:lnTo>
                    <a:pt x="0" y="944"/>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nvGrpSpPr>
            <p:cNvPr id="11" name="Group 4"/>
            <p:cNvGrpSpPr>
              <a:grpSpLocks noChangeAspect="1"/>
            </p:cNvGrpSpPr>
            <p:nvPr/>
          </p:nvGrpSpPr>
          <p:grpSpPr bwMode="auto">
            <a:xfrm>
              <a:off x="1363663" y="1608748"/>
              <a:ext cx="555625" cy="731838"/>
              <a:chOff x="859" y="1102"/>
              <a:chExt cx="350" cy="461"/>
            </a:xfrm>
          </p:grpSpPr>
          <p:sp>
            <p:nvSpPr>
              <p:cNvPr id="13" name="AutoShape 3"/>
              <p:cNvSpPr>
                <a:spLocks noChangeAspect="1" noChangeArrowheads="1" noTextEdit="1"/>
              </p:cNvSpPr>
              <p:nvPr/>
            </p:nvSpPr>
            <p:spPr bwMode="auto">
              <a:xfrm>
                <a:off x="859" y="1102"/>
                <a:ext cx="350"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4" name="Freeform 5"/>
              <p:cNvSpPr>
                <a:spLocks noEditPoints="1"/>
              </p:cNvSpPr>
              <p:nvPr/>
            </p:nvSpPr>
            <p:spPr bwMode="auto">
              <a:xfrm>
                <a:off x="858" y="1101"/>
                <a:ext cx="350" cy="462"/>
              </a:xfrm>
              <a:custGeom>
                <a:avLst/>
                <a:gdLst>
                  <a:gd name="T0" fmla="*/ 399 w 411"/>
                  <a:gd name="T1" fmla="*/ 11 h 544"/>
                  <a:gd name="T2" fmla="*/ 11 w 411"/>
                  <a:gd name="T3" fmla="*/ 533 h 544"/>
                  <a:gd name="T4" fmla="*/ 405 w 411"/>
                  <a:gd name="T5" fmla="*/ 0 h 544"/>
                  <a:gd name="T6" fmla="*/ 411 w 411"/>
                  <a:gd name="T7" fmla="*/ 544 h 544"/>
                  <a:gd name="T8" fmla="*/ 0 w 411"/>
                  <a:gd name="T9" fmla="*/ 0 h 544"/>
                  <a:gd name="T10" fmla="*/ 244 w 411"/>
                  <a:gd name="T11" fmla="*/ 143 h 544"/>
                  <a:gd name="T12" fmla="*/ 51 w 411"/>
                  <a:gd name="T13" fmla="*/ 126 h 544"/>
                  <a:gd name="T14" fmla="*/ 244 w 411"/>
                  <a:gd name="T15" fmla="*/ 143 h 544"/>
                  <a:gd name="T16" fmla="*/ 301 w 411"/>
                  <a:gd name="T17" fmla="*/ 96 h 544"/>
                  <a:gd name="T18" fmla="*/ 279 w 411"/>
                  <a:gd name="T19" fmla="*/ 135 h 544"/>
                  <a:gd name="T20" fmla="*/ 294 w 411"/>
                  <a:gd name="T21" fmla="*/ 124 h 544"/>
                  <a:gd name="T22" fmla="*/ 298 w 411"/>
                  <a:gd name="T23" fmla="*/ 135 h 544"/>
                  <a:gd name="T24" fmla="*/ 343 w 411"/>
                  <a:gd name="T25" fmla="*/ 124 h 544"/>
                  <a:gd name="T26" fmla="*/ 347 w 411"/>
                  <a:gd name="T27" fmla="*/ 135 h 544"/>
                  <a:gd name="T28" fmla="*/ 362 w 411"/>
                  <a:gd name="T29" fmla="*/ 118 h 544"/>
                  <a:gd name="T30" fmla="*/ 320 w 411"/>
                  <a:gd name="T31" fmla="*/ 91 h 544"/>
                  <a:gd name="T32" fmla="*/ 320 w 411"/>
                  <a:gd name="T33" fmla="*/ 57 h 544"/>
                  <a:gd name="T34" fmla="*/ 320 w 411"/>
                  <a:gd name="T35" fmla="*/ 91 h 544"/>
                  <a:gd name="T36" fmla="*/ 270 w 411"/>
                  <a:gd name="T37" fmla="*/ 143 h 544"/>
                  <a:gd name="T38" fmla="*/ 370 w 411"/>
                  <a:gd name="T39" fmla="*/ 35 h 544"/>
                  <a:gd name="T40" fmla="*/ 359 w 411"/>
                  <a:gd name="T41" fmla="*/ 497 h 544"/>
                  <a:gd name="T42" fmla="*/ 132 w 411"/>
                  <a:gd name="T43" fmla="*/ 480 h 544"/>
                  <a:gd name="T44" fmla="*/ 359 w 411"/>
                  <a:gd name="T45" fmla="*/ 497 h 544"/>
                  <a:gd name="T46" fmla="*/ 121 w 411"/>
                  <a:gd name="T47" fmla="*/ 480 h 544"/>
                  <a:gd name="T48" fmla="*/ 51 w 411"/>
                  <a:gd name="T49" fmla="*/ 497 h 544"/>
                  <a:gd name="T50" fmla="*/ 51 w 411"/>
                  <a:gd name="T51" fmla="*/ 445 h 544"/>
                  <a:gd name="T52" fmla="*/ 121 w 411"/>
                  <a:gd name="T53" fmla="*/ 462 h 544"/>
                  <a:gd name="T54" fmla="*/ 51 w 411"/>
                  <a:gd name="T55" fmla="*/ 445 h 544"/>
                  <a:gd name="T56" fmla="*/ 121 w 411"/>
                  <a:gd name="T57" fmla="*/ 410 h 544"/>
                  <a:gd name="T58" fmla="*/ 51 w 411"/>
                  <a:gd name="T59" fmla="*/ 427 h 544"/>
                  <a:gd name="T60" fmla="*/ 51 w 411"/>
                  <a:gd name="T61" fmla="*/ 375 h 544"/>
                  <a:gd name="T62" fmla="*/ 121 w 411"/>
                  <a:gd name="T63" fmla="*/ 392 h 544"/>
                  <a:gd name="T64" fmla="*/ 51 w 411"/>
                  <a:gd name="T65" fmla="*/ 375 h 544"/>
                  <a:gd name="T66" fmla="*/ 121 w 411"/>
                  <a:gd name="T67" fmla="*/ 340 h 544"/>
                  <a:gd name="T68" fmla="*/ 51 w 411"/>
                  <a:gd name="T69" fmla="*/ 357 h 544"/>
                  <a:gd name="T70" fmla="*/ 51 w 411"/>
                  <a:gd name="T71" fmla="*/ 304 h 544"/>
                  <a:gd name="T72" fmla="*/ 121 w 411"/>
                  <a:gd name="T73" fmla="*/ 322 h 544"/>
                  <a:gd name="T74" fmla="*/ 51 w 411"/>
                  <a:gd name="T75" fmla="*/ 304 h 544"/>
                  <a:gd name="T76" fmla="*/ 121 w 411"/>
                  <a:gd name="T77" fmla="*/ 269 h 544"/>
                  <a:gd name="T78" fmla="*/ 51 w 411"/>
                  <a:gd name="T79" fmla="*/ 286 h 544"/>
                  <a:gd name="T80" fmla="*/ 359 w 411"/>
                  <a:gd name="T81" fmla="*/ 286 h 544"/>
                  <a:gd name="T82" fmla="*/ 132 w 411"/>
                  <a:gd name="T83" fmla="*/ 269 h 544"/>
                  <a:gd name="T84" fmla="*/ 359 w 411"/>
                  <a:gd name="T85" fmla="*/ 286 h 544"/>
                  <a:gd name="T86" fmla="*/ 132 w 411"/>
                  <a:gd name="T87" fmla="*/ 322 h 544"/>
                  <a:gd name="T88" fmla="*/ 359 w 411"/>
                  <a:gd name="T89" fmla="*/ 304 h 544"/>
                  <a:gd name="T90" fmla="*/ 359 w 411"/>
                  <a:gd name="T91" fmla="*/ 357 h 544"/>
                  <a:gd name="T92" fmla="*/ 132 w 411"/>
                  <a:gd name="T93" fmla="*/ 340 h 544"/>
                  <a:gd name="T94" fmla="*/ 359 w 411"/>
                  <a:gd name="T95" fmla="*/ 357 h 544"/>
                  <a:gd name="T96" fmla="*/ 132 w 411"/>
                  <a:gd name="T97" fmla="*/ 392 h 544"/>
                  <a:gd name="T98" fmla="*/ 359 w 411"/>
                  <a:gd name="T99" fmla="*/ 375 h 544"/>
                  <a:gd name="T100" fmla="*/ 359 w 411"/>
                  <a:gd name="T101" fmla="*/ 427 h 544"/>
                  <a:gd name="T102" fmla="*/ 132 w 411"/>
                  <a:gd name="T103" fmla="*/ 410 h 544"/>
                  <a:gd name="T104" fmla="*/ 359 w 411"/>
                  <a:gd name="T105" fmla="*/ 427 h 544"/>
                  <a:gd name="T106" fmla="*/ 132 w 411"/>
                  <a:gd name="T107" fmla="*/ 462 h 544"/>
                  <a:gd name="T108" fmla="*/ 359 w 411"/>
                  <a:gd name="T109" fmla="*/ 445 h 544"/>
                  <a:gd name="T110" fmla="*/ 359 w 411"/>
                  <a:gd name="T111" fmla="*/ 214 h 544"/>
                  <a:gd name="T112" fmla="*/ 51 w 411"/>
                  <a:gd name="T113" fmla="*/ 197 h 544"/>
                  <a:gd name="T114" fmla="*/ 359 w 411"/>
                  <a:gd name="T115" fmla="*/ 214 h 544"/>
                  <a:gd name="T116" fmla="*/ 51 w 411"/>
                  <a:gd name="T117" fmla="*/ 179 h 544"/>
                  <a:gd name="T118" fmla="*/ 359 w 411"/>
                  <a:gd name="T119" fmla="*/ 161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1" h="544">
                    <a:moveTo>
                      <a:pt x="399" y="533"/>
                    </a:moveTo>
                    <a:cubicBezTo>
                      <a:pt x="399" y="11"/>
                      <a:pt x="399" y="11"/>
                      <a:pt x="399" y="11"/>
                    </a:cubicBezTo>
                    <a:cubicBezTo>
                      <a:pt x="11" y="11"/>
                      <a:pt x="11" y="11"/>
                      <a:pt x="11" y="11"/>
                    </a:cubicBezTo>
                    <a:cubicBezTo>
                      <a:pt x="11" y="533"/>
                      <a:pt x="11" y="533"/>
                      <a:pt x="11" y="533"/>
                    </a:cubicBezTo>
                    <a:cubicBezTo>
                      <a:pt x="399" y="533"/>
                      <a:pt x="399" y="533"/>
                      <a:pt x="399" y="533"/>
                    </a:cubicBezTo>
                    <a:close/>
                    <a:moveTo>
                      <a:pt x="405" y="0"/>
                    </a:moveTo>
                    <a:cubicBezTo>
                      <a:pt x="411" y="0"/>
                      <a:pt x="411" y="0"/>
                      <a:pt x="411" y="0"/>
                    </a:cubicBezTo>
                    <a:cubicBezTo>
                      <a:pt x="411" y="544"/>
                      <a:pt x="411" y="544"/>
                      <a:pt x="411" y="544"/>
                    </a:cubicBezTo>
                    <a:cubicBezTo>
                      <a:pt x="0" y="544"/>
                      <a:pt x="0" y="544"/>
                      <a:pt x="0" y="544"/>
                    </a:cubicBezTo>
                    <a:cubicBezTo>
                      <a:pt x="0" y="0"/>
                      <a:pt x="0" y="0"/>
                      <a:pt x="0" y="0"/>
                    </a:cubicBezTo>
                    <a:cubicBezTo>
                      <a:pt x="405" y="0"/>
                      <a:pt x="405" y="0"/>
                      <a:pt x="405" y="0"/>
                    </a:cubicBezTo>
                    <a:close/>
                    <a:moveTo>
                      <a:pt x="244" y="143"/>
                    </a:moveTo>
                    <a:cubicBezTo>
                      <a:pt x="51" y="143"/>
                      <a:pt x="51" y="143"/>
                      <a:pt x="51" y="143"/>
                    </a:cubicBezTo>
                    <a:cubicBezTo>
                      <a:pt x="51" y="126"/>
                      <a:pt x="51" y="126"/>
                      <a:pt x="51" y="126"/>
                    </a:cubicBezTo>
                    <a:cubicBezTo>
                      <a:pt x="244" y="126"/>
                      <a:pt x="244" y="126"/>
                      <a:pt x="244" y="126"/>
                    </a:cubicBezTo>
                    <a:cubicBezTo>
                      <a:pt x="244" y="143"/>
                      <a:pt x="244" y="143"/>
                      <a:pt x="244" y="143"/>
                    </a:cubicBezTo>
                    <a:close/>
                    <a:moveTo>
                      <a:pt x="340" y="96"/>
                    </a:moveTo>
                    <a:cubicBezTo>
                      <a:pt x="301" y="96"/>
                      <a:pt x="301" y="96"/>
                      <a:pt x="301" y="96"/>
                    </a:cubicBezTo>
                    <a:cubicBezTo>
                      <a:pt x="289" y="96"/>
                      <a:pt x="279" y="106"/>
                      <a:pt x="279" y="118"/>
                    </a:cubicBezTo>
                    <a:cubicBezTo>
                      <a:pt x="279" y="135"/>
                      <a:pt x="279" y="135"/>
                      <a:pt x="279" y="135"/>
                    </a:cubicBezTo>
                    <a:cubicBezTo>
                      <a:pt x="294" y="135"/>
                      <a:pt x="294" y="135"/>
                      <a:pt x="294" y="135"/>
                    </a:cubicBezTo>
                    <a:cubicBezTo>
                      <a:pt x="294" y="124"/>
                      <a:pt x="294" y="124"/>
                      <a:pt x="294" y="124"/>
                    </a:cubicBezTo>
                    <a:cubicBezTo>
                      <a:pt x="298" y="124"/>
                      <a:pt x="298" y="124"/>
                      <a:pt x="298" y="124"/>
                    </a:cubicBezTo>
                    <a:cubicBezTo>
                      <a:pt x="298" y="135"/>
                      <a:pt x="298" y="135"/>
                      <a:pt x="298" y="135"/>
                    </a:cubicBezTo>
                    <a:cubicBezTo>
                      <a:pt x="343" y="135"/>
                      <a:pt x="343" y="135"/>
                      <a:pt x="343" y="135"/>
                    </a:cubicBezTo>
                    <a:cubicBezTo>
                      <a:pt x="343" y="124"/>
                      <a:pt x="343" y="124"/>
                      <a:pt x="343" y="124"/>
                    </a:cubicBezTo>
                    <a:cubicBezTo>
                      <a:pt x="347" y="124"/>
                      <a:pt x="347" y="124"/>
                      <a:pt x="347" y="124"/>
                    </a:cubicBezTo>
                    <a:cubicBezTo>
                      <a:pt x="347" y="135"/>
                      <a:pt x="347" y="135"/>
                      <a:pt x="347" y="135"/>
                    </a:cubicBezTo>
                    <a:cubicBezTo>
                      <a:pt x="362" y="135"/>
                      <a:pt x="362" y="135"/>
                      <a:pt x="362" y="135"/>
                    </a:cubicBezTo>
                    <a:cubicBezTo>
                      <a:pt x="362" y="118"/>
                      <a:pt x="362" y="118"/>
                      <a:pt x="362" y="118"/>
                    </a:cubicBezTo>
                    <a:cubicBezTo>
                      <a:pt x="362" y="106"/>
                      <a:pt x="352" y="96"/>
                      <a:pt x="340" y="96"/>
                    </a:cubicBezTo>
                    <a:close/>
                    <a:moveTo>
                      <a:pt x="320" y="91"/>
                    </a:moveTo>
                    <a:cubicBezTo>
                      <a:pt x="330" y="91"/>
                      <a:pt x="338" y="84"/>
                      <a:pt x="338" y="74"/>
                    </a:cubicBezTo>
                    <a:cubicBezTo>
                      <a:pt x="338" y="64"/>
                      <a:pt x="330" y="57"/>
                      <a:pt x="320" y="57"/>
                    </a:cubicBezTo>
                    <a:cubicBezTo>
                      <a:pt x="311" y="57"/>
                      <a:pt x="303" y="64"/>
                      <a:pt x="303" y="74"/>
                    </a:cubicBezTo>
                    <a:cubicBezTo>
                      <a:pt x="303" y="84"/>
                      <a:pt x="311" y="91"/>
                      <a:pt x="320" y="91"/>
                    </a:cubicBezTo>
                    <a:close/>
                    <a:moveTo>
                      <a:pt x="370" y="143"/>
                    </a:moveTo>
                    <a:cubicBezTo>
                      <a:pt x="270" y="143"/>
                      <a:pt x="270" y="143"/>
                      <a:pt x="270" y="143"/>
                    </a:cubicBezTo>
                    <a:cubicBezTo>
                      <a:pt x="270" y="35"/>
                      <a:pt x="270" y="35"/>
                      <a:pt x="270" y="35"/>
                    </a:cubicBezTo>
                    <a:cubicBezTo>
                      <a:pt x="370" y="35"/>
                      <a:pt x="370" y="35"/>
                      <a:pt x="370" y="35"/>
                    </a:cubicBezTo>
                    <a:cubicBezTo>
                      <a:pt x="370" y="143"/>
                      <a:pt x="370" y="143"/>
                      <a:pt x="370" y="143"/>
                    </a:cubicBezTo>
                    <a:close/>
                    <a:moveTo>
                      <a:pt x="359" y="497"/>
                    </a:moveTo>
                    <a:cubicBezTo>
                      <a:pt x="132" y="497"/>
                      <a:pt x="132" y="497"/>
                      <a:pt x="132" y="497"/>
                    </a:cubicBezTo>
                    <a:cubicBezTo>
                      <a:pt x="132" y="480"/>
                      <a:pt x="132" y="480"/>
                      <a:pt x="132" y="480"/>
                    </a:cubicBezTo>
                    <a:cubicBezTo>
                      <a:pt x="359" y="480"/>
                      <a:pt x="359" y="480"/>
                      <a:pt x="359" y="480"/>
                    </a:cubicBezTo>
                    <a:cubicBezTo>
                      <a:pt x="359" y="497"/>
                      <a:pt x="359" y="497"/>
                      <a:pt x="359" y="497"/>
                    </a:cubicBezTo>
                    <a:close/>
                    <a:moveTo>
                      <a:pt x="51" y="480"/>
                    </a:moveTo>
                    <a:cubicBezTo>
                      <a:pt x="121" y="480"/>
                      <a:pt x="121" y="480"/>
                      <a:pt x="121" y="480"/>
                    </a:cubicBezTo>
                    <a:cubicBezTo>
                      <a:pt x="121" y="497"/>
                      <a:pt x="121" y="497"/>
                      <a:pt x="121" y="497"/>
                    </a:cubicBezTo>
                    <a:cubicBezTo>
                      <a:pt x="51" y="497"/>
                      <a:pt x="51" y="497"/>
                      <a:pt x="51" y="497"/>
                    </a:cubicBezTo>
                    <a:cubicBezTo>
                      <a:pt x="51" y="480"/>
                      <a:pt x="51" y="480"/>
                      <a:pt x="51" y="480"/>
                    </a:cubicBezTo>
                    <a:close/>
                    <a:moveTo>
                      <a:pt x="51" y="445"/>
                    </a:moveTo>
                    <a:cubicBezTo>
                      <a:pt x="121" y="445"/>
                      <a:pt x="121" y="445"/>
                      <a:pt x="121" y="445"/>
                    </a:cubicBezTo>
                    <a:cubicBezTo>
                      <a:pt x="121" y="462"/>
                      <a:pt x="121" y="462"/>
                      <a:pt x="121" y="462"/>
                    </a:cubicBezTo>
                    <a:cubicBezTo>
                      <a:pt x="51" y="462"/>
                      <a:pt x="51" y="462"/>
                      <a:pt x="51" y="462"/>
                    </a:cubicBezTo>
                    <a:cubicBezTo>
                      <a:pt x="51" y="445"/>
                      <a:pt x="51" y="445"/>
                      <a:pt x="51" y="445"/>
                    </a:cubicBezTo>
                    <a:close/>
                    <a:moveTo>
                      <a:pt x="51" y="410"/>
                    </a:moveTo>
                    <a:cubicBezTo>
                      <a:pt x="121" y="410"/>
                      <a:pt x="121" y="410"/>
                      <a:pt x="121" y="410"/>
                    </a:cubicBezTo>
                    <a:cubicBezTo>
                      <a:pt x="121" y="427"/>
                      <a:pt x="121" y="427"/>
                      <a:pt x="121" y="427"/>
                    </a:cubicBezTo>
                    <a:cubicBezTo>
                      <a:pt x="51" y="427"/>
                      <a:pt x="51" y="427"/>
                      <a:pt x="51" y="427"/>
                    </a:cubicBezTo>
                    <a:cubicBezTo>
                      <a:pt x="51" y="410"/>
                      <a:pt x="51" y="410"/>
                      <a:pt x="51" y="410"/>
                    </a:cubicBezTo>
                    <a:close/>
                    <a:moveTo>
                      <a:pt x="51" y="375"/>
                    </a:moveTo>
                    <a:cubicBezTo>
                      <a:pt x="121" y="375"/>
                      <a:pt x="121" y="375"/>
                      <a:pt x="121" y="375"/>
                    </a:cubicBezTo>
                    <a:cubicBezTo>
                      <a:pt x="121" y="392"/>
                      <a:pt x="121" y="392"/>
                      <a:pt x="121" y="392"/>
                    </a:cubicBezTo>
                    <a:cubicBezTo>
                      <a:pt x="51" y="392"/>
                      <a:pt x="51" y="392"/>
                      <a:pt x="51" y="392"/>
                    </a:cubicBezTo>
                    <a:cubicBezTo>
                      <a:pt x="51" y="375"/>
                      <a:pt x="51" y="375"/>
                      <a:pt x="51" y="375"/>
                    </a:cubicBezTo>
                    <a:close/>
                    <a:moveTo>
                      <a:pt x="51" y="340"/>
                    </a:moveTo>
                    <a:cubicBezTo>
                      <a:pt x="121" y="340"/>
                      <a:pt x="121" y="340"/>
                      <a:pt x="121" y="340"/>
                    </a:cubicBezTo>
                    <a:cubicBezTo>
                      <a:pt x="121" y="357"/>
                      <a:pt x="121" y="357"/>
                      <a:pt x="121" y="357"/>
                    </a:cubicBezTo>
                    <a:cubicBezTo>
                      <a:pt x="51" y="357"/>
                      <a:pt x="51" y="357"/>
                      <a:pt x="51" y="357"/>
                    </a:cubicBezTo>
                    <a:cubicBezTo>
                      <a:pt x="51" y="340"/>
                      <a:pt x="51" y="340"/>
                      <a:pt x="51" y="340"/>
                    </a:cubicBezTo>
                    <a:close/>
                    <a:moveTo>
                      <a:pt x="51" y="304"/>
                    </a:moveTo>
                    <a:cubicBezTo>
                      <a:pt x="121" y="304"/>
                      <a:pt x="121" y="304"/>
                      <a:pt x="121" y="304"/>
                    </a:cubicBezTo>
                    <a:cubicBezTo>
                      <a:pt x="121" y="322"/>
                      <a:pt x="121" y="322"/>
                      <a:pt x="121" y="322"/>
                    </a:cubicBezTo>
                    <a:cubicBezTo>
                      <a:pt x="51" y="322"/>
                      <a:pt x="51" y="322"/>
                      <a:pt x="51" y="322"/>
                    </a:cubicBezTo>
                    <a:cubicBezTo>
                      <a:pt x="51" y="304"/>
                      <a:pt x="51" y="304"/>
                      <a:pt x="51" y="304"/>
                    </a:cubicBezTo>
                    <a:close/>
                    <a:moveTo>
                      <a:pt x="51" y="269"/>
                    </a:moveTo>
                    <a:cubicBezTo>
                      <a:pt x="121" y="269"/>
                      <a:pt x="121" y="269"/>
                      <a:pt x="121" y="269"/>
                    </a:cubicBezTo>
                    <a:cubicBezTo>
                      <a:pt x="121" y="286"/>
                      <a:pt x="121" y="286"/>
                      <a:pt x="121" y="286"/>
                    </a:cubicBezTo>
                    <a:cubicBezTo>
                      <a:pt x="51" y="286"/>
                      <a:pt x="51" y="286"/>
                      <a:pt x="51" y="286"/>
                    </a:cubicBezTo>
                    <a:cubicBezTo>
                      <a:pt x="51" y="269"/>
                      <a:pt x="51" y="269"/>
                      <a:pt x="51" y="269"/>
                    </a:cubicBezTo>
                    <a:close/>
                    <a:moveTo>
                      <a:pt x="359" y="286"/>
                    </a:moveTo>
                    <a:cubicBezTo>
                      <a:pt x="132" y="286"/>
                      <a:pt x="132" y="286"/>
                      <a:pt x="132" y="286"/>
                    </a:cubicBezTo>
                    <a:cubicBezTo>
                      <a:pt x="132" y="269"/>
                      <a:pt x="132" y="269"/>
                      <a:pt x="132" y="269"/>
                    </a:cubicBezTo>
                    <a:cubicBezTo>
                      <a:pt x="359" y="269"/>
                      <a:pt x="359" y="269"/>
                      <a:pt x="359" y="269"/>
                    </a:cubicBezTo>
                    <a:cubicBezTo>
                      <a:pt x="359" y="286"/>
                      <a:pt x="359" y="286"/>
                      <a:pt x="359" y="286"/>
                    </a:cubicBezTo>
                    <a:close/>
                    <a:moveTo>
                      <a:pt x="359" y="322"/>
                    </a:moveTo>
                    <a:cubicBezTo>
                      <a:pt x="132" y="322"/>
                      <a:pt x="132" y="322"/>
                      <a:pt x="132" y="322"/>
                    </a:cubicBezTo>
                    <a:cubicBezTo>
                      <a:pt x="132" y="304"/>
                      <a:pt x="132" y="304"/>
                      <a:pt x="132" y="304"/>
                    </a:cubicBezTo>
                    <a:cubicBezTo>
                      <a:pt x="359" y="304"/>
                      <a:pt x="359" y="304"/>
                      <a:pt x="359" y="304"/>
                    </a:cubicBezTo>
                    <a:cubicBezTo>
                      <a:pt x="359" y="322"/>
                      <a:pt x="359" y="322"/>
                      <a:pt x="359" y="322"/>
                    </a:cubicBezTo>
                    <a:close/>
                    <a:moveTo>
                      <a:pt x="359" y="357"/>
                    </a:moveTo>
                    <a:cubicBezTo>
                      <a:pt x="132" y="357"/>
                      <a:pt x="132" y="357"/>
                      <a:pt x="132" y="357"/>
                    </a:cubicBezTo>
                    <a:cubicBezTo>
                      <a:pt x="132" y="340"/>
                      <a:pt x="132" y="340"/>
                      <a:pt x="132" y="340"/>
                    </a:cubicBezTo>
                    <a:cubicBezTo>
                      <a:pt x="359" y="340"/>
                      <a:pt x="359" y="340"/>
                      <a:pt x="359" y="340"/>
                    </a:cubicBezTo>
                    <a:cubicBezTo>
                      <a:pt x="359" y="357"/>
                      <a:pt x="359" y="357"/>
                      <a:pt x="359" y="357"/>
                    </a:cubicBezTo>
                    <a:close/>
                    <a:moveTo>
                      <a:pt x="359" y="392"/>
                    </a:moveTo>
                    <a:cubicBezTo>
                      <a:pt x="132" y="392"/>
                      <a:pt x="132" y="392"/>
                      <a:pt x="132" y="392"/>
                    </a:cubicBezTo>
                    <a:cubicBezTo>
                      <a:pt x="132" y="375"/>
                      <a:pt x="132" y="375"/>
                      <a:pt x="132" y="375"/>
                    </a:cubicBezTo>
                    <a:cubicBezTo>
                      <a:pt x="359" y="375"/>
                      <a:pt x="359" y="375"/>
                      <a:pt x="359" y="375"/>
                    </a:cubicBezTo>
                    <a:cubicBezTo>
                      <a:pt x="359" y="392"/>
                      <a:pt x="359" y="392"/>
                      <a:pt x="359" y="392"/>
                    </a:cubicBezTo>
                    <a:close/>
                    <a:moveTo>
                      <a:pt x="359" y="427"/>
                    </a:moveTo>
                    <a:cubicBezTo>
                      <a:pt x="132" y="427"/>
                      <a:pt x="132" y="427"/>
                      <a:pt x="132" y="427"/>
                    </a:cubicBezTo>
                    <a:cubicBezTo>
                      <a:pt x="132" y="410"/>
                      <a:pt x="132" y="410"/>
                      <a:pt x="132" y="410"/>
                    </a:cubicBezTo>
                    <a:cubicBezTo>
                      <a:pt x="359" y="410"/>
                      <a:pt x="359" y="410"/>
                      <a:pt x="359" y="410"/>
                    </a:cubicBezTo>
                    <a:cubicBezTo>
                      <a:pt x="359" y="427"/>
                      <a:pt x="359" y="427"/>
                      <a:pt x="359" y="427"/>
                    </a:cubicBezTo>
                    <a:close/>
                    <a:moveTo>
                      <a:pt x="359" y="462"/>
                    </a:moveTo>
                    <a:cubicBezTo>
                      <a:pt x="132" y="462"/>
                      <a:pt x="132" y="462"/>
                      <a:pt x="132" y="462"/>
                    </a:cubicBezTo>
                    <a:cubicBezTo>
                      <a:pt x="132" y="445"/>
                      <a:pt x="132" y="445"/>
                      <a:pt x="132" y="445"/>
                    </a:cubicBezTo>
                    <a:cubicBezTo>
                      <a:pt x="359" y="445"/>
                      <a:pt x="359" y="445"/>
                      <a:pt x="359" y="445"/>
                    </a:cubicBezTo>
                    <a:cubicBezTo>
                      <a:pt x="359" y="462"/>
                      <a:pt x="359" y="462"/>
                      <a:pt x="359" y="462"/>
                    </a:cubicBezTo>
                    <a:close/>
                    <a:moveTo>
                      <a:pt x="359" y="214"/>
                    </a:moveTo>
                    <a:cubicBezTo>
                      <a:pt x="51" y="214"/>
                      <a:pt x="51" y="214"/>
                      <a:pt x="51" y="214"/>
                    </a:cubicBezTo>
                    <a:cubicBezTo>
                      <a:pt x="51" y="197"/>
                      <a:pt x="51" y="197"/>
                      <a:pt x="51" y="197"/>
                    </a:cubicBezTo>
                    <a:cubicBezTo>
                      <a:pt x="359" y="197"/>
                      <a:pt x="359" y="197"/>
                      <a:pt x="359" y="197"/>
                    </a:cubicBezTo>
                    <a:cubicBezTo>
                      <a:pt x="359" y="214"/>
                      <a:pt x="359" y="214"/>
                      <a:pt x="359" y="214"/>
                    </a:cubicBezTo>
                    <a:close/>
                    <a:moveTo>
                      <a:pt x="359" y="179"/>
                    </a:moveTo>
                    <a:cubicBezTo>
                      <a:pt x="51" y="179"/>
                      <a:pt x="51" y="179"/>
                      <a:pt x="51" y="179"/>
                    </a:cubicBezTo>
                    <a:cubicBezTo>
                      <a:pt x="51" y="161"/>
                      <a:pt x="51" y="161"/>
                      <a:pt x="51" y="161"/>
                    </a:cubicBezTo>
                    <a:cubicBezTo>
                      <a:pt x="359" y="161"/>
                      <a:pt x="359" y="161"/>
                      <a:pt x="359" y="161"/>
                    </a:cubicBezTo>
                    <a:cubicBezTo>
                      <a:pt x="359" y="179"/>
                      <a:pt x="359" y="179"/>
                      <a:pt x="359" y="179"/>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sp>
          <p:nvSpPr>
            <p:cNvPr id="12" name="矩形 11"/>
            <p:cNvSpPr/>
            <p:nvPr/>
          </p:nvSpPr>
          <p:spPr>
            <a:xfrm>
              <a:off x="1248002" y="2471304"/>
              <a:ext cx="10807814" cy="3416320"/>
            </a:xfrm>
            <a:prstGeom prst="rect">
              <a:avLst/>
            </a:prstGeom>
          </p:spPr>
          <p:txBody>
            <a:bodyPr wrap="square">
              <a:spAutoFit/>
            </a:bodyPr>
            <a:lstStyle/>
            <a:p>
              <a:pPr lvl="0" indent="0">
                <a:lnSpc>
                  <a:spcPct val="150000"/>
                </a:lnSpc>
                <a:buClr>
                  <a:srgbClr val="FFC000"/>
                </a:buClr>
                <a:buFont typeface="Wingdings" panose="05000000000000000000" pitchFamily="2" charset="2"/>
                <a:buNone/>
                <a:defRPr/>
              </a:pPr>
              <a:r>
                <a:rPr lang="zh-CN" altLang="en-US" dirty="0">
                  <a:latin typeface="思源宋体 CN" panose="02020400000000000000" pitchFamily="18" charset="-122"/>
                  <a:ea typeface="思源宋体 CN" panose="02020400000000000000" pitchFamily="18" charset="-122"/>
                  <a:cs typeface="+mn-ea"/>
                  <a:sym typeface="思源宋体 CN" panose="02020400000000000000" pitchFamily="18" charset="-122"/>
                </a:rPr>
                <a:t>一个人如果没有理想，自励就没有基础，更没有意义。我们党的最高理想和最终目标是实现共产主义。领导干部要牢固树立共产主义远大理想，矢志不渝为共产主义事业奋斗。党的主要创始人之一李大钊在面对绞刑架时发出了这样的豪迈誓言：“不能因为你们今天绞死了我，就绞死了伟大的共产主义！我们已经培养了很多同志，如同红花的种子，撒遍各地！我们深信，共产主义在世界、在中国，必然要得到光荣的胜利！”远大理想不是虚无缥缈的空谈，它的实现离不开每一位领导干部具体而实在的行动。我们党成立百年来，共产主义远大理想激励了一代又一代共产党人英勇奋斗，成千上万的共产党人为了这个理想献出了宝贵生命。新时代领导干部要始终坚定共产主义远大理想，以远大理想不断激励自己在工作岗位上奋勇前进。</a:t>
              </a:r>
              <a:endParaRPr lang="zh-CN" altLang="en-US" dirty="0">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grpSp>
        <p:nvGrpSpPr>
          <p:cNvPr id="18" name="组合 17"/>
          <p:cNvGrpSpPr/>
          <p:nvPr/>
        </p:nvGrpSpPr>
        <p:grpSpPr>
          <a:xfrm>
            <a:off x="419094" y="475129"/>
            <a:ext cx="4686306" cy="966465"/>
            <a:chOff x="419094" y="475129"/>
            <a:chExt cx="4686306" cy="966465"/>
          </a:xfrm>
        </p:grpSpPr>
        <p:pic>
          <p:nvPicPr>
            <p:cNvPr id="19" name="图片 18"/>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20" name="文本框 19"/>
            <p:cNvSpPr txBox="1"/>
            <p:nvPr/>
          </p:nvSpPr>
          <p:spPr>
            <a:xfrm>
              <a:off x="766817" y="687841"/>
              <a:ext cx="4243333" cy="523220"/>
            </a:xfrm>
            <a:prstGeom prst="rect">
              <a:avLst/>
            </a:prstGeom>
            <a:noFill/>
          </p:spPr>
          <p:txBody>
            <a:bodyPr wrap="square" rtlCol="0">
              <a:spAutoFit/>
            </a:bodyPr>
            <a:lstStyle/>
            <a:p>
              <a:pPr algn="ctr"/>
              <a:r>
                <a:rPr lang="zh-CN" altLang="en-US" sz="2800" b="1" spc="-100" smtClean="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善</a:t>
              </a:r>
              <a:r>
                <a:rPr lang="zh-CN" altLang="en-US" sz="2800" b="1" spc="-10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于自励，永葆干事劲头</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grpSp>
        <p:nvGrpSpPr>
          <p:cNvPr id="10" name="组合 9"/>
          <p:cNvGrpSpPr/>
          <p:nvPr/>
        </p:nvGrpSpPr>
        <p:grpSpPr>
          <a:xfrm>
            <a:off x="773757" y="1547802"/>
            <a:ext cx="8489986" cy="1861457"/>
            <a:chOff x="654014" y="2675416"/>
            <a:chExt cx="8489986" cy="1861457"/>
          </a:xfrm>
        </p:grpSpPr>
        <p:sp>
          <p:nvSpPr>
            <p:cNvPr id="7" name="文本框 6"/>
            <p:cNvSpPr txBox="1"/>
            <p:nvPr/>
          </p:nvSpPr>
          <p:spPr>
            <a:xfrm>
              <a:off x="3048000" y="3088747"/>
              <a:ext cx="6096000" cy="904863"/>
            </a:xfrm>
            <a:prstGeom prst="rect">
              <a:avLst/>
            </a:prstGeom>
            <a:noFill/>
          </p:spPr>
          <p:txBody>
            <a:bodyPr wrap="square">
              <a:spAutoFit/>
            </a:bodyPr>
            <a:lstStyle/>
            <a:p>
              <a:pPr defTabSz="914400">
                <a:lnSpc>
                  <a:spcPct val="110000"/>
                </a:lnSpc>
                <a:defRPr/>
              </a:pPr>
              <a:r>
                <a:rPr lang="zh-CN" altLang="en-US" sz="2400" b="1" dirty="0">
                  <a:solidFill>
                    <a:srgbClr val="D91C10"/>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自励总是和确立的目标联系在一起的。</a:t>
              </a:r>
              <a:endParaRPr lang="zh-CN" altLang="en-US" sz="2400" b="1" dirty="0">
                <a:solidFill>
                  <a:srgbClr val="D91C10"/>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a:p>
              <a:pPr defTabSz="914400">
                <a:lnSpc>
                  <a:spcPct val="110000"/>
                </a:lnSpc>
                <a:defRPr/>
              </a:pPr>
              <a:r>
                <a:rPr lang="zh-CN" altLang="en-US" sz="2400" b="1" dirty="0">
                  <a:solidFill>
                    <a:srgbClr val="D91C10"/>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目标是理想在一定阶段的具体表现。</a:t>
              </a:r>
              <a:endParaRPr lang="zh-CN" altLang="en-US" sz="2400" b="1" dirty="0">
                <a:solidFill>
                  <a:srgbClr val="D91C10"/>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pic>
          <p:nvPicPr>
            <p:cNvPr id="9" name="图片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4014" y="2675416"/>
              <a:ext cx="2393986" cy="1861457"/>
            </a:xfrm>
            <a:prstGeom prst="rect">
              <a:avLst/>
            </a:prstGeom>
          </p:spPr>
        </p:pic>
      </p:grpSp>
      <p:sp>
        <p:nvSpPr>
          <p:cNvPr id="12" name="文本框 11"/>
          <p:cNvSpPr txBox="1"/>
          <p:nvPr/>
        </p:nvSpPr>
        <p:spPr>
          <a:xfrm>
            <a:off x="1284513" y="3180555"/>
            <a:ext cx="6240237" cy="2751522"/>
          </a:xfrm>
          <a:prstGeom prst="rect">
            <a:avLst/>
          </a:prstGeom>
          <a:noFill/>
        </p:spPr>
        <p:txBody>
          <a:bodyPr wrap="square">
            <a:spAutoFit/>
          </a:bodyPr>
          <a:lstStyle/>
          <a:p>
            <a:pPr indent="0" defTabSz="914400" eaLnBrk="0" hangingPunct="0">
              <a:lnSpc>
                <a:spcPct val="160000"/>
              </a:lnSpc>
              <a:spcBef>
                <a:spcPts val="1800"/>
              </a:spcBef>
              <a:buClr>
                <a:srgbClr val="C00000"/>
              </a:buClr>
              <a:buSzPct val="85000"/>
              <a:buFont typeface="Wingdings" panose="05000000000000000000" pitchFamily="2" charset="2"/>
              <a:buNone/>
            </a:pPr>
            <a:r>
              <a:rPr lang="zh-CN" altLang="en-US" sz="1800" kern="0" dirty="0">
                <a:solidFill>
                  <a:schemeClr val="tx1">
                    <a:lumMod val="95000"/>
                    <a:lumOff val="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一个人如果不时常自励，已经确立的目标就可能半途而废。我们党在每个阶段都确立明确的奋斗目标，指引全党更好地为之奋斗。如今，第一个百年奋斗目标已如期实现，我们正在意气风发向着全面建成社会主义现代化强国的第二个百年奋斗目标迈进。新时代各级领导干部要始终牢记我们党在各个阶段的目标，不断激励自己在工作岗位上担当作为。</a:t>
            </a:r>
            <a:endParaRPr lang="zh-CN" altLang="en-US" sz="1800" kern="0" dirty="0">
              <a:solidFill>
                <a:schemeClr val="tx1">
                  <a:lumMod val="95000"/>
                  <a:lumOff val="5000"/>
                </a:schemeClr>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pic>
        <p:nvPicPr>
          <p:cNvPr id="13" name="图片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08436" y="2663683"/>
            <a:ext cx="3949293" cy="3949293"/>
          </a:xfrm>
          <a:prstGeom prst="rect">
            <a:avLst/>
          </a:prstGeom>
        </p:spPr>
      </p:pic>
      <p:grpSp>
        <p:nvGrpSpPr>
          <p:cNvPr id="8" name="组合 7"/>
          <p:cNvGrpSpPr/>
          <p:nvPr/>
        </p:nvGrpSpPr>
        <p:grpSpPr>
          <a:xfrm>
            <a:off x="419094" y="475129"/>
            <a:ext cx="4686306" cy="966465"/>
            <a:chOff x="419094" y="475129"/>
            <a:chExt cx="4686306" cy="966465"/>
          </a:xfrm>
        </p:grpSpPr>
        <p:pic>
          <p:nvPicPr>
            <p:cNvPr id="11" name="图片 1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14" name="文本框 13"/>
            <p:cNvSpPr txBox="1"/>
            <p:nvPr/>
          </p:nvSpPr>
          <p:spPr>
            <a:xfrm>
              <a:off x="766817" y="687841"/>
              <a:ext cx="4243333" cy="523220"/>
            </a:xfrm>
            <a:prstGeom prst="rect">
              <a:avLst/>
            </a:prstGeom>
            <a:noFill/>
          </p:spPr>
          <p:txBody>
            <a:bodyPr wrap="square" rtlCol="0">
              <a:spAutoFit/>
            </a:bodyPr>
            <a:lstStyle/>
            <a:p>
              <a:pPr algn="ctr"/>
              <a:r>
                <a:rPr lang="zh-CN" altLang="en-US" sz="2800" b="1" spc="-100" smtClean="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善</a:t>
              </a:r>
              <a:r>
                <a:rPr lang="zh-CN" altLang="en-US" sz="2800" b="1" spc="-10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于自励，永葆干事劲头</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12192000" cy="6858000"/>
            <a:chOff x="0" y="0"/>
            <a:chExt cx="12192000" cy="685800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46" name="图片 45"/>
            <p:cNvPicPr>
              <a:picLocks noChangeAspect="1"/>
            </p:cNvPicPr>
            <p:nvPr/>
          </p:nvPicPr>
          <p:blipFill rotWithShape="1">
            <a:blip r:embed="rId1" cstate="print">
              <a:extLst>
                <a:ext uri="{28A0092B-C50C-407E-A947-70E740481C1C}">
                  <a14:useLocalDpi xmlns:a14="http://schemas.microsoft.com/office/drawing/2010/main" val="0"/>
                </a:ext>
              </a:extLst>
            </a:blip>
            <a:srcRect t="44375"/>
            <a:stretch>
              <a:fillRect/>
            </a:stretch>
          </p:blipFill>
          <p:spPr>
            <a:xfrm>
              <a:off x="0" y="2576286"/>
              <a:ext cx="12192000" cy="4281714"/>
            </a:xfrm>
            <a:prstGeom prst="rect">
              <a:avLst/>
            </a:prstGeom>
          </p:spPr>
        </p:pic>
      </p:grpSp>
      <p:pic>
        <p:nvPicPr>
          <p:cNvPr id="43" name="图片 42"/>
          <p:cNvPicPr>
            <a:picLocks noChangeAspect="1"/>
          </p:cNvPicPr>
          <p:nvPr/>
        </p:nvPicPr>
        <p:blipFill rotWithShape="1">
          <a:blip r:embed="rId2" cstate="print">
            <a:extLst>
              <a:ext uri="{28A0092B-C50C-407E-A947-70E740481C1C}">
                <a14:useLocalDpi xmlns:a14="http://schemas.microsoft.com/office/drawing/2010/main" val="0"/>
              </a:ext>
            </a:extLst>
          </a:blip>
          <a:srcRect t="66125"/>
          <a:stretch>
            <a:fillRect/>
          </a:stretch>
        </p:blipFill>
        <p:spPr>
          <a:xfrm flipH="1">
            <a:off x="0" y="4891314"/>
            <a:ext cx="12192000" cy="1966686"/>
          </a:xfrm>
          <a:prstGeom prst="rect">
            <a:avLst/>
          </a:prstGeom>
        </p:spPr>
      </p:pic>
      <p:pic>
        <p:nvPicPr>
          <p:cNvPr id="52" name="图片 5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9765" y="4296228"/>
            <a:ext cx="2108206" cy="2108206"/>
          </a:xfrm>
          <a:prstGeom prst="rect">
            <a:avLst/>
          </a:prstGeom>
        </p:spPr>
      </p:pic>
      <p:pic>
        <p:nvPicPr>
          <p:cNvPr id="53" name="图片 5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7937" y="4787897"/>
            <a:ext cx="1317177" cy="1317177"/>
          </a:xfrm>
          <a:prstGeom prst="rect">
            <a:avLst/>
          </a:prstGeom>
        </p:spPr>
      </p:pic>
      <p:grpSp>
        <p:nvGrpSpPr>
          <p:cNvPr id="54" name="组合 53"/>
          <p:cNvGrpSpPr/>
          <p:nvPr/>
        </p:nvGrpSpPr>
        <p:grpSpPr>
          <a:xfrm>
            <a:off x="3907971" y="4172307"/>
            <a:ext cx="2651232" cy="368300"/>
            <a:chOff x="3881701" y="3763957"/>
            <a:chExt cx="2651232" cy="368300"/>
          </a:xfrm>
        </p:grpSpPr>
        <p:sp>
          <p:nvSpPr>
            <p:cNvPr id="55" name="矩形: 圆角 25"/>
            <p:cNvSpPr/>
            <p:nvPr>
              <p:custDataLst>
                <p:tags r:id="rId5"/>
              </p:custDataLst>
            </p:nvPr>
          </p:nvSpPr>
          <p:spPr>
            <a:xfrm>
              <a:off x="3881701" y="3769554"/>
              <a:ext cx="305177" cy="306110"/>
            </a:xfrm>
            <a:prstGeom prst="roundRect">
              <a:avLst>
                <a:gd name="adj" fmla="val 50000"/>
              </a:avLst>
            </a:prstGeom>
            <a:solidFill>
              <a:srgbClr val="C00000"/>
            </a:solidFill>
            <a:ln w="12700" cap="flat" cmpd="sng" algn="ctr">
              <a:solidFill>
                <a:schemeClr val="bg1">
                  <a:lumMod val="95000"/>
                </a:schemeClr>
              </a:solidFill>
              <a:prstDash val="solid"/>
              <a:miter lim="800000"/>
            </a:ln>
            <a:effectLst>
              <a:outerShdw blurRad="76200" dist="38100" dir="5160000" algn="tl" rotWithShape="0">
                <a:schemeClr val="bg1">
                  <a:lumMod val="65000"/>
                </a:schemeClr>
              </a:outerShdw>
            </a:effectLst>
          </p:spPr>
          <p:txBody>
            <a:bodyPr lIns="86868" tIns="43434" rIns="86868" bIns="43434"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0" cap="none" spc="30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rPr>
                <a:t> </a:t>
              </a:r>
              <a:endParaRPr kumimoji="0" lang="zh-CN" altLang="en-US" sz="1600" b="1" i="0" u="none" strike="noStrike" kern="0" cap="none" spc="30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56" name="student-graduation-cap-shape_52041"/>
            <p:cNvSpPr>
              <a:spLocks noChangeAspect="1"/>
            </p:cNvSpPr>
            <p:nvPr/>
          </p:nvSpPr>
          <p:spPr bwMode="auto">
            <a:xfrm>
              <a:off x="3947499" y="3828367"/>
              <a:ext cx="164403" cy="170015"/>
            </a:xfrm>
            <a:custGeom>
              <a:avLst/>
              <a:gdLst>
                <a:gd name="connsiteX0" fmla="*/ 233363 w 325438"/>
                <a:gd name="connsiteY0" fmla="*/ 249238 h 336550"/>
                <a:gd name="connsiteX1" fmla="*/ 279401 w 325438"/>
                <a:gd name="connsiteY1" fmla="*/ 249238 h 336550"/>
                <a:gd name="connsiteX2" fmla="*/ 279401 w 325438"/>
                <a:gd name="connsiteY2" fmla="*/ 290513 h 336550"/>
                <a:gd name="connsiteX3" fmla="*/ 233363 w 325438"/>
                <a:gd name="connsiteY3" fmla="*/ 290513 h 336550"/>
                <a:gd name="connsiteX4" fmla="*/ 171450 w 325438"/>
                <a:gd name="connsiteY4" fmla="*/ 249238 h 336550"/>
                <a:gd name="connsiteX5" fmla="*/ 217488 w 325438"/>
                <a:gd name="connsiteY5" fmla="*/ 249238 h 336550"/>
                <a:gd name="connsiteX6" fmla="*/ 217488 w 325438"/>
                <a:gd name="connsiteY6" fmla="*/ 290513 h 336550"/>
                <a:gd name="connsiteX7" fmla="*/ 171450 w 325438"/>
                <a:gd name="connsiteY7" fmla="*/ 290513 h 336550"/>
                <a:gd name="connsiteX8" fmla="*/ 107950 w 325438"/>
                <a:gd name="connsiteY8" fmla="*/ 249238 h 336550"/>
                <a:gd name="connsiteX9" fmla="*/ 155575 w 325438"/>
                <a:gd name="connsiteY9" fmla="*/ 249238 h 336550"/>
                <a:gd name="connsiteX10" fmla="*/ 155575 w 325438"/>
                <a:gd name="connsiteY10" fmla="*/ 290513 h 336550"/>
                <a:gd name="connsiteX11" fmla="*/ 107950 w 325438"/>
                <a:gd name="connsiteY11" fmla="*/ 290513 h 336550"/>
                <a:gd name="connsiteX12" fmla="*/ 46038 w 325438"/>
                <a:gd name="connsiteY12" fmla="*/ 249238 h 336550"/>
                <a:gd name="connsiteX13" fmla="*/ 93663 w 325438"/>
                <a:gd name="connsiteY13" fmla="*/ 249238 h 336550"/>
                <a:gd name="connsiteX14" fmla="*/ 93663 w 325438"/>
                <a:gd name="connsiteY14" fmla="*/ 290513 h 336550"/>
                <a:gd name="connsiteX15" fmla="*/ 46038 w 325438"/>
                <a:gd name="connsiteY15" fmla="*/ 290513 h 336550"/>
                <a:gd name="connsiteX16" fmla="*/ 233363 w 325438"/>
                <a:gd name="connsiteY16" fmla="*/ 195263 h 336550"/>
                <a:gd name="connsiteX17" fmla="*/ 279401 w 325438"/>
                <a:gd name="connsiteY17" fmla="*/ 195263 h 336550"/>
                <a:gd name="connsiteX18" fmla="*/ 279401 w 325438"/>
                <a:gd name="connsiteY18" fmla="*/ 234951 h 336550"/>
                <a:gd name="connsiteX19" fmla="*/ 233363 w 325438"/>
                <a:gd name="connsiteY19" fmla="*/ 234951 h 336550"/>
                <a:gd name="connsiteX20" fmla="*/ 171450 w 325438"/>
                <a:gd name="connsiteY20" fmla="*/ 195263 h 336550"/>
                <a:gd name="connsiteX21" fmla="*/ 217488 w 325438"/>
                <a:gd name="connsiteY21" fmla="*/ 195263 h 336550"/>
                <a:gd name="connsiteX22" fmla="*/ 217488 w 325438"/>
                <a:gd name="connsiteY22" fmla="*/ 234951 h 336550"/>
                <a:gd name="connsiteX23" fmla="*/ 171450 w 325438"/>
                <a:gd name="connsiteY23" fmla="*/ 234951 h 336550"/>
                <a:gd name="connsiteX24" fmla="*/ 107950 w 325438"/>
                <a:gd name="connsiteY24" fmla="*/ 195263 h 336550"/>
                <a:gd name="connsiteX25" fmla="*/ 155575 w 325438"/>
                <a:gd name="connsiteY25" fmla="*/ 195263 h 336550"/>
                <a:gd name="connsiteX26" fmla="*/ 155575 w 325438"/>
                <a:gd name="connsiteY26" fmla="*/ 234951 h 336550"/>
                <a:gd name="connsiteX27" fmla="*/ 107950 w 325438"/>
                <a:gd name="connsiteY27" fmla="*/ 234951 h 336550"/>
                <a:gd name="connsiteX28" fmla="*/ 46038 w 325438"/>
                <a:gd name="connsiteY28" fmla="*/ 195263 h 336550"/>
                <a:gd name="connsiteX29" fmla="*/ 93663 w 325438"/>
                <a:gd name="connsiteY29" fmla="*/ 195263 h 336550"/>
                <a:gd name="connsiteX30" fmla="*/ 93663 w 325438"/>
                <a:gd name="connsiteY30" fmla="*/ 234951 h 336550"/>
                <a:gd name="connsiteX31" fmla="*/ 46038 w 325438"/>
                <a:gd name="connsiteY31" fmla="*/ 234951 h 336550"/>
                <a:gd name="connsiteX32" fmla="*/ 233363 w 325438"/>
                <a:gd name="connsiteY32" fmla="*/ 139700 h 336550"/>
                <a:gd name="connsiteX33" fmla="*/ 279401 w 325438"/>
                <a:gd name="connsiteY33" fmla="*/ 139700 h 336550"/>
                <a:gd name="connsiteX34" fmla="*/ 279401 w 325438"/>
                <a:gd name="connsiteY34" fmla="*/ 180975 h 336550"/>
                <a:gd name="connsiteX35" fmla="*/ 233363 w 325438"/>
                <a:gd name="connsiteY35" fmla="*/ 180975 h 336550"/>
                <a:gd name="connsiteX36" fmla="*/ 171450 w 325438"/>
                <a:gd name="connsiteY36" fmla="*/ 139700 h 336550"/>
                <a:gd name="connsiteX37" fmla="*/ 217488 w 325438"/>
                <a:gd name="connsiteY37" fmla="*/ 139700 h 336550"/>
                <a:gd name="connsiteX38" fmla="*/ 217488 w 325438"/>
                <a:gd name="connsiteY38" fmla="*/ 180975 h 336550"/>
                <a:gd name="connsiteX39" fmla="*/ 171450 w 325438"/>
                <a:gd name="connsiteY39" fmla="*/ 180975 h 336550"/>
                <a:gd name="connsiteX40" fmla="*/ 107950 w 325438"/>
                <a:gd name="connsiteY40" fmla="*/ 139700 h 336550"/>
                <a:gd name="connsiteX41" fmla="*/ 155575 w 325438"/>
                <a:gd name="connsiteY41" fmla="*/ 139700 h 336550"/>
                <a:gd name="connsiteX42" fmla="*/ 155575 w 325438"/>
                <a:gd name="connsiteY42" fmla="*/ 180975 h 336550"/>
                <a:gd name="connsiteX43" fmla="*/ 107950 w 325438"/>
                <a:gd name="connsiteY43" fmla="*/ 180975 h 336550"/>
                <a:gd name="connsiteX44" fmla="*/ 49167 w 325438"/>
                <a:gd name="connsiteY44" fmla="*/ 38100 h 336550"/>
                <a:gd name="connsiteX45" fmla="*/ 25400 w 325438"/>
                <a:gd name="connsiteY45" fmla="*/ 61753 h 336550"/>
                <a:gd name="connsiteX46" fmla="*/ 25400 w 325438"/>
                <a:gd name="connsiteY46" fmla="*/ 289085 h 336550"/>
                <a:gd name="connsiteX47" fmla="*/ 49167 w 325438"/>
                <a:gd name="connsiteY47" fmla="*/ 312738 h 336550"/>
                <a:gd name="connsiteX48" fmla="*/ 276271 w 325438"/>
                <a:gd name="connsiteY48" fmla="*/ 312738 h 336550"/>
                <a:gd name="connsiteX49" fmla="*/ 300038 w 325438"/>
                <a:gd name="connsiteY49" fmla="*/ 289085 h 336550"/>
                <a:gd name="connsiteX50" fmla="*/ 300038 w 325438"/>
                <a:gd name="connsiteY50" fmla="*/ 61753 h 336550"/>
                <a:gd name="connsiteX51" fmla="*/ 276271 w 325438"/>
                <a:gd name="connsiteY51" fmla="*/ 38100 h 336550"/>
                <a:gd name="connsiteX52" fmla="*/ 269669 w 325438"/>
                <a:gd name="connsiteY52" fmla="*/ 38100 h 336550"/>
                <a:gd name="connsiteX53" fmla="*/ 269669 w 325438"/>
                <a:gd name="connsiteY53" fmla="*/ 63067 h 336550"/>
                <a:gd name="connsiteX54" fmla="*/ 276271 w 325438"/>
                <a:gd name="connsiteY54" fmla="*/ 74894 h 336550"/>
                <a:gd name="connsiteX55" fmla="*/ 260427 w 325438"/>
                <a:gd name="connsiteY55" fmla="*/ 90662 h 336550"/>
                <a:gd name="connsiteX56" fmla="*/ 244582 w 325438"/>
                <a:gd name="connsiteY56" fmla="*/ 74894 h 336550"/>
                <a:gd name="connsiteX57" fmla="*/ 249864 w 325438"/>
                <a:gd name="connsiteY57" fmla="*/ 63067 h 336550"/>
                <a:gd name="connsiteX58" fmla="*/ 249864 w 325438"/>
                <a:gd name="connsiteY58" fmla="*/ 38100 h 336550"/>
                <a:gd name="connsiteX59" fmla="*/ 231379 w 325438"/>
                <a:gd name="connsiteY59" fmla="*/ 38100 h 336550"/>
                <a:gd name="connsiteX60" fmla="*/ 231379 w 325438"/>
                <a:gd name="connsiteY60" fmla="*/ 63067 h 336550"/>
                <a:gd name="connsiteX61" fmla="*/ 236660 w 325438"/>
                <a:gd name="connsiteY61" fmla="*/ 74894 h 336550"/>
                <a:gd name="connsiteX62" fmla="*/ 220816 w 325438"/>
                <a:gd name="connsiteY62" fmla="*/ 90662 h 336550"/>
                <a:gd name="connsiteX63" fmla="*/ 204971 w 325438"/>
                <a:gd name="connsiteY63" fmla="*/ 74894 h 336550"/>
                <a:gd name="connsiteX64" fmla="*/ 210253 w 325438"/>
                <a:gd name="connsiteY64" fmla="*/ 63067 h 336550"/>
                <a:gd name="connsiteX65" fmla="*/ 210253 w 325438"/>
                <a:gd name="connsiteY65" fmla="*/ 38100 h 336550"/>
                <a:gd name="connsiteX66" fmla="*/ 191767 w 325438"/>
                <a:gd name="connsiteY66" fmla="*/ 38100 h 336550"/>
                <a:gd name="connsiteX67" fmla="*/ 191767 w 325438"/>
                <a:gd name="connsiteY67" fmla="*/ 63067 h 336550"/>
                <a:gd name="connsiteX68" fmla="*/ 198369 w 325438"/>
                <a:gd name="connsiteY68" fmla="*/ 74894 h 336550"/>
                <a:gd name="connsiteX69" fmla="*/ 182525 w 325438"/>
                <a:gd name="connsiteY69" fmla="*/ 90662 h 336550"/>
                <a:gd name="connsiteX70" fmla="*/ 166680 w 325438"/>
                <a:gd name="connsiteY70" fmla="*/ 74894 h 336550"/>
                <a:gd name="connsiteX71" fmla="*/ 171962 w 325438"/>
                <a:gd name="connsiteY71" fmla="*/ 63067 h 336550"/>
                <a:gd name="connsiteX72" fmla="*/ 171962 w 325438"/>
                <a:gd name="connsiteY72" fmla="*/ 38100 h 336550"/>
                <a:gd name="connsiteX73" fmla="*/ 153476 w 325438"/>
                <a:gd name="connsiteY73" fmla="*/ 38100 h 336550"/>
                <a:gd name="connsiteX74" fmla="*/ 153476 w 325438"/>
                <a:gd name="connsiteY74" fmla="*/ 63067 h 336550"/>
                <a:gd name="connsiteX75" fmla="*/ 158758 w 325438"/>
                <a:gd name="connsiteY75" fmla="*/ 74894 h 336550"/>
                <a:gd name="connsiteX76" fmla="*/ 142913 w 325438"/>
                <a:gd name="connsiteY76" fmla="*/ 90662 h 336550"/>
                <a:gd name="connsiteX77" fmla="*/ 127069 w 325438"/>
                <a:gd name="connsiteY77" fmla="*/ 74894 h 336550"/>
                <a:gd name="connsiteX78" fmla="*/ 133671 w 325438"/>
                <a:gd name="connsiteY78" fmla="*/ 63067 h 336550"/>
                <a:gd name="connsiteX79" fmla="*/ 133671 w 325438"/>
                <a:gd name="connsiteY79" fmla="*/ 38100 h 336550"/>
                <a:gd name="connsiteX80" fmla="*/ 115186 w 325438"/>
                <a:gd name="connsiteY80" fmla="*/ 38100 h 336550"/>
                <a:gd name="connsiteX81" fmla="*/ 115186 w 325438"/>
                <a:gd name="connsiteY81" fmla="*/ 63067 h 336550"/>
                <a:gd name="connsiteX82" fmla="*/ 120467 w 325438"/>
                <a:gd name="connsiteY82" fmla="*/ 74894 h 336550"/>
                <a:gd name="connsiteX83" fmla="*/ 104623 w 325438"/>
                <a:gd name="connsiteY83" fmla="*/ 90662 h 336550"/>
                <a:gd name="connsiteX84" fmla="*/ 88778 w 325438"/>
                <a:gd name="connsiteY84" fmla="*/ 74894 h 336550"/>
                <a:gd name="connsiteX85" fmla="*/ 94060 w 325438"/>
                <a:gd name="connsiteY85" fmla="*/ 63067 h 336550"/>
                <a:gd name="connsiteX86" fmla="*/ 94060 w 325438"/>
                <a:gd name="connsiteY86" fmla="*/ 38100 h 336550"/>
                <a:gd name="connsiteX87" fmla="*/ 75574 w 325438"/>
                <a:gd name="connsiteY87" fmla="*/ 38100 h 336550"/>
                <a:gd name="connsiteX88" fmla="*/ 75574 w 325438"/>
                <a:gd name="connsiteY88" fmla="*/ 63067 h 336550"/>
                <a:gd name="connsiteX89" fmla="*/ 80856 w 325438"/>
                <a:gd name="connsiteY89" fmla="*/ 74894 h 336550"/>
                <a:gd name="connsiteX90" fmla="*/ 65011 w 325438"/>
                <a:gd name="connsiteY90" fmla="*/ 90662 h 336550"/>
                <a:gd name="connsiteX91" fmla="*/ 49167 w 325438"/>
                <a:gd name="connsiteY91" fmla="*/ 74894 h 336550"/>
                <a:gd name="connsiteX92" fmla="*/ 55769 w 325438"/>
                <a:gd name="connsiteY92" fmla="*/ 63067 h 336550"/>
                <a:gd name="connsiteX93" fmla="*/ 55769 w 325438"/>
                <a:gd name="connsiteY93" fmla="*/ 38100 h 336550"/>
                <a:gd name="connsiteX94" fmla="*/ 49167 w 325438"/>
                <a:gd name="connsiteY94" fmla="*/ 38100 h 336550"/>
                <a:gd name="connsiteX95" fmla="*/ 65315 w 325438"/>
                <a:gd name="connsiteY95" fmla="*/ 4763 h 336550"/>
                <a:gd name="connsiteX96" fmla="*/ 61913 w 325438"/>
                <a:gd name="connsiteY96" fmla="*/ 10110 h 336550"/>
                <a:gd name="connsiteX97" fmla="*/ 61913 w 325438"/>
                <a:gd name="connsiteY97" fmla="*/ 75616 h 336550"/>
                <a:gd name="connsiteX98" fmla="*/ 65315 w 325438"/>
                <a:gd name="connsiteY98" fmla="*/ 80963 h 336550"/>
                <a:gd name="connsiteX99" fmla="*/ 69851 w 325438"/>
                <a:gd name="connsiteY99" fmla="*/ 75616 h 336550"/>
                <a:gd name="connsiteX100" fmla="*/ 69851 w 325438"/>
                <a:gd name="connsiteY100" fmla="*/ 10110 h 336550"/>
                <a:gd name="connsiteX101" fmla="*/ 65315 w 325438"/>
                <a:gd name="connsiteY101" fmla="*/ 4763 h 336550"/>
                <a:gd name="connsiteX102" fmla="*/ 104776 w 325438"/>
                <a:gd name="connsiteY102" fmla="*/ 4763 h 336550"/>
                <a:gd name="connsiteX103" fmla="*/ 100013 w 325438"/>
                <a:gd name="connsiteY103" fmla="*/ 10110 h 336550"/>
                <a:gd name="connsiteX104" fmla="*/ 100013 w 325438"/>
                <a:gd name="connsiteY104" fmla="*/ 75616 h 336550"/>
                <a:gd name="connsiteX105" fmla="*/ 104776 w 325438"/>
                <a:gd name="connsiteY105" fmla="*/ 80963 h 336550"/>
                <a:gd name="connsiteX106" fmla="*/ 109538 w 325438"/>
                <a:gd name="connsiteY106" fmla="*/ 75616 h 336550"/>
                <a:gd name="connsiteX107" fmla="*/ 109538 w 325438"/>
                <a:gd name="connsiteY107" fmla="*/ 10110 h 336550"/>
                <a:gd name="connsiteX108" fmla="*/ 104776 w 325438"/>
                <a:gd name="connsiteY108" fmla="*/ 4763 h 336550"/>
                <a:gd name="connsiteX109" fmla="*/ 142876 w 325438"/>
                <a:gd name="connsiteY109" fmla="*/ 4763 h 336550"/>
                <a:gd name="connsiteX110" fmla="*/ 138113 w 325438"/>
                <a:gd name="connsiteY110" fmla="*/ 10110 h 336550"/>
                <a:gd name="connsiteX111" fmla="*/ 138113 w 325438"/>
                <a:gd name="connsiteY111" fmla="*/ 75616 h 336550"/>
                <a:gd name="connsiteX112" fmla="*/ 142876 w 325438"/>
                <a:gd name="connsiteY112" fmla="*/ 80963 h 336550"/>
                <a:gd name="connsiteX113" fmla="*/ 147638 w 325438"/>
                <a:gd name="connsiteY113" fmla="*/ 75616 h 336550"/>
                <a:gd name="connsiteX114" fmla="*/ 147638 w 325438"/>
                <a:gd name="connsiteY114" fmla="*/ 10110 h 336550"/>
                <a:gd name="connsiteX115" fmla="*/ 142876 w 325438"/>
                <a:gd name="connsiteY115" fmla="*/ 4763 h 336550"/>
                <a:gd name="connsiteX116" fmla="*/ 182563 w 325438"/>
                <a:gd name="connsiteY116" fmla="*/ 4763 h 336550"/>
                <a:gd name="connsiteX117" fmla="*/ 177800 w 325438"/>
                <a:gd name="connsiteY117" fmla="*/ 10110 h 336550"/>
                <a:gd name="connsiteX118" fmla="*/ 177800 w 325438"/>
                <a:gd name="connsiteY118" fmla="*/ 75616 h 336550"/>
                <a:gd name="connsiteX119" fmla="*/ 182563 w 325438"/>
                <a:gd name="connsiteY119" fmla="*/ 80963 h 336550"/>
                <a:gd name="connsiteX120" fmla="*/ 187325 w 325438"/>
                <a:gd name="connsiteY120" fmla="*/ 75616 h 336550"/>
                <a:gd name="connsiteX121" fmla="*/ 187325 w 325438"/>
                <a:gd name="connsiteY121" fmla="*/ 10110 h 336550"/>
                <a:gd name="connsiteX122" fmla="*/ 182563 w 325438"/>
                <a:gd name="connsiteY122" fmla="*/ 4763 h 336550"/>
                <a:gd name="connsiteX123" fmla="*/ 220663 w 325438"/>
                <a:gd name="connsiteY123" fmla="*/ 4763 h 336550"/>
                <a:gd name="connsiteX124" fmla="*/ 215900 w 325438"/>
                <a:gd name="connsiteY124" fmla="*/ 10110 h 336550"/>
                <a:gd name="connsiteX125" fmla="*/ 215900 w 325438"/>
                <a:gd name="connsiteY125" fmla="*/ 75616 h 336550"/>
                <a:gd name="connsiteX126" fmla="*/ 220663 w 325438"/>
                <a:gd name="connsiteY126" fmla="*/ 80963 h 336550"/>
                <a:gd name="connsiteX127" fmla="*/ 225425 w 325438"/>
                <a:gd name="connsiteY127" fmla="*/ 75616 h 336550"/>
                <a:gd name="connsiteX128" fmla="*/ 225425 w 325438"/>
                <a:gd name="connsiteY128" fmla="*/ 10110 h 336550"/>
                <a:gd name="connsiteX129" fmla="*/ 220663 w 325438"/>
                <a:gd name="connsiteY129" fmla="*/ 4763 h 336550"/>
                <a:gd name="connsiteX130" fmla="*/ 260124 w 325438"/>
                <a:gd name="connsiteY130" fmla="*/ 4763 h 336550"/>
                <a:gd name="connsiteX131" fmla="*/ 255588 w 325438"/>
                <a:gd name="connsiteY131" fmla="*/ 10110 h 336550"/>
                <a:gd name="connsiteX132" fmla="*/ 255588 w 325438"/>
                <a:gd name="connsiteY132" fmla="*/ 75616 h 336550"/>
                <a:gd name="connsiteX133" fmla="*/ 260124 w 325438"/>
                <a:gd name="connsiteY133" fmla="*/ 80963 h 336550"/>
                <a:gd name="connsiteX134" fmla="*/ 263526 w 325438"/>
                <a:gd name="connsiteY134" fmla="*/ 75616 h 336550"/>
                <a:gd name="connsiteX135" fmla="*/ 263526 w 325438"/>
                <a:gd name="connsiteY135" fmla="*/ 10110 h 336550"/>
                <a:gd name="connsiteX136" fmla="*/ 260124 w 325438"/>
                <a:gd name="connsiteY136" fmla="*/ 4763 h 336550"/>
                <a:gd name="connsiteX137" fmla="*/ 64823 w 325438"/>
                <a:gd name="connsiteY137" fmla="*/ 0 h 336550"/>
                <a:gd name="connsiteX138" fmla="*/ 75406 w 325438"/>
                <a:gd name="connsiteY138" fmla="*/ 10517 h 336550"/>
                <a:gd name="connsiteX139" fmla="*/ 75406 w 325438"/>
                <a:gd name="connsiteY139" fmla="*/ 14461 h 336550"/>
                <a:gd name="connsiteX140" fmla="*/ 93927 w 325438"/>
                <a:gd name="connsiteY140" fmla="*/ 14461 h 336550"/>
                <a:gd name="connsiteX141" fmla="*/ 93927 w 325438"/>
                <a:gd name="connsiteY141" fmla="*/ 10517 h 336550"/>
                <a:gd name="connsiteX142" fmla="*/ 104511 w 325438"/>
                <a:gd name="connsiteY142" fmla="*/ 0 h 336550"/>
                <a:gd name="connsiteX143" fmla="*/ 115094 w 325438"/>
                <a:gd name="connsiteY143" fmla="*/ 10517 h 336550"/>
                <a:gd name="connsiteX144" fmla="*/ 115094 w 325438"/>
                <a:gd name="connsiteY144" fmla="*/ 14461 h 336550"/>
                <a:gd name="connsiteX145" fmla="*/ 133615 w 325438"/>
                <a:gd name="connsiteY145" fmla="*/ 14461 h 336550"/>
                <a:gd name="connsiteX146" fmla="*/ 133615 w 325438"/>
                <a:gd name="connsiteY146" fmla="*/ 10517 h 336550"/>
                <a:gd name="connsiteX147" fmla="*/ 142875 w 325438"/>
                <a:gd name="connsiteY147" fmla="*/ 0 h 336550"/>
                <a:gd name="connsiteX148" fmla="*/ 153459 w 325438"/>
                <a:gd name="connsiteY148" fmla="*/ 10517 h 336550"/>
                <a:gd name="connsiteX149" fmla="*/ 153459 w 325438"/>
                <a:gd name="connsiteY149" fmla="*/ 14461 h 336550"/>
                <a:gd name="connsiteX150" fmla="*/ 171980 w 325438"/>
                <a:gd name="connsiteY150" fmla="*/ 14461 h 336550"/>
                <a:gd name="connsiteX151" fmla="*/ 171980 w 325438"/>
                <a:gd name="connsiteY151" fmla="*/ 10517 h 336550"/>
                <a:gd name="connsiteX152" fmla="*/ 182563 w 325438"/>
                <a:gd name="connsiteY152" fmla="*/ 0 h 336550"/>
                <a:gd name="connsiteX153" fmla="*/ 191823 w 325438"/>
                <a:gd name="connsiteY153" fmla="*/ 10517 h 336550"/>
                <a:gd name="connsiteX154" fmla="*/ 191823 w 325438"/>
                <a:gd name="connsiteY154" fmla="*/ 14461 h 336550"/>
                <a:gd name="connsiteX155" fmla="*/ 210344 w 325438"/>
                <a:gd name="connsiteY155" fmla="*/ 14461 h 336550"/>
                <a:gd name="connsiteX156" fmla="*/ 210344 w 325438"/>
                <a:gd name="connsiteY156" fmla="*/ 10517 h 336550"/>
                <a:gd name="connsiteX157" fmla="*/ 220927 w 325438"/>
                <a:gd name="connsiteY157" fmla="*/ 0 h 336550"/>
                <a:gd name="connsiteX158" fmla="*/ 231511 w 325438"/>
                <a:gd name="connsiteY158" fmla="*/ 10517 h 336550"/>
                <a:gd name="connsiteX159" fmla="*/ 231511 w 325438"/>
                <a:gd name="connsiteY159" fmla="*/ 14461 h 336550"/>
                <a:gd name="connsiteX160" fmla="*/ 250032 w 325438"/>
                <a:gd name="connsiteY160" fmla="*/ 14461 h 336550"/>
                <a:gd name="connsiteX161" fmla="*/ 250032 w 325438"/>
                <a:gd name="connsiteY161" fmla="*/ 10517 h 336550"/>
                <a:gd name="connsiteX162" fmla="*/ 260615 w 325438"/>
                <a:gd name="connsiteY162" fmla="*/ 0 h 336550"/>
                <a:gd name="connsiteX163" fmla="*/ 269875 w 325438"/>
                <a:gd name="connsiteY163" fmla="*/ 10517 h 336550"/>
                <a:gd name="connsiteX164" fmla="*/ 269875 w 325438"/>
                <a:gd name="connsiteY164" fmla="*/ 14461 h 336550"/>
                <a:gd name="connsiteX165" fmla="*/ 276490 w 325438"/>
                <a:gd name="connsiteY165" fmla="*/ 14461 h 336550"/>
                <a:gd name="connsiteX166" fmla="*/ 325438 w 325438"/>
                <a:gd name="connsiteY166" fmla="*/ 61789 h 336550"/>
                <a:gd name="connsiteX167" fmla="*/ 325438 w 325438"/>
                <a:gd name="connsiteY167" fmla="*/ 289223 h 336550"/>
                <a:gd name="connsiteX168" fmla="*/ 276490 w 325438"/>
                <a:gd name="connsiteY168" fmla="*/ 336550 h 336550"/>
                <a:gd name="connsiteX169" fmla="*/ 48948 w 325438"/>
                <a:gd name="connsiteY169" fmla="*/ 336550 h 336550"/>
                <a:gd name="connsiteX170" fmla="*/ 0 w 325438"/>
                <a:gd name="connsiteY170" fmla="*/ 289223 h 336550"/>
                <a:gd name="connsiteX171" fmla="*/ 0 w 325438"/>
                <a:gd name="connsiteY171" fmla="*/ 61789 h 336550"/>
                <a:gd name="connsiteX172" fmla="*/ 48948 w 325438"/>
                <a:gd name="connsiteY172" fmla="*/ 14461 h 336550"/>
                <a:gd name="connsiteX173" fmla="*/ 55563 w 325438"/>
                <a:gd name="connsiteY173" fmla="*/ 14461 h 336550"/>
                <a:gd name="connsiteX174" fmla="*/ 55563 w 325438"/>
                <a:gd name="connsiteY174" fmla="*/ 10517 h 336550"/>
                <a:gd name="connsiteX175" fmla="*/ 64823 w 325438"/>
                <a:gd name="connsiteY175"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325438" h="336550">
                  <a:moveTo>
                    <a:pt x="233363" y="249238"/>
                  </a:moveTo>
                  <a:lnTo>
                    <a:pt x="279401" y="249238"/>
                  </a:lnTo>
                  <a:lnTo>
                    <a:pt x="279401" y="290513"/>
                  </a:lnTo>
                  <a:lnTo>
                    <a:pt x="233363" y="290513"/>
                  </a:lnTo>
                  <a:close/>
                  <a:moveTo>
                    <a:pt x="171450" y="249238"/>
                  </a:moveTo>
                  <a:lnTo>
                    <a:pt x="217488" y="249238"/>
                  </a:lnTo>
                  <a:lnTo>
                    <a:pt x="217488" y="290513"/>
                  </a:lnTo>
                  <a:lnTo>
                    <a:pt x="171450" y="290513"/>
                  </a:lnTo>
                  <a:close/>
                  <a:moveTo>
                    <a:pt x="107950" y="249238"/>
                  </a:moveTo>
                  <a:lnTo>
                    <a:pt x="155575" y="249238"/>
                  </a:lnTo>
                  <a:lnTo>
                    <a:pt x="155575" y="290513"/>
                  </a:lnTo>
                  <a:lnTo>
                    <a:pt x="107950" y="290513"/>
                  </a:lnTo>
                  <a:close/>
                  <a:moveTo>
                    <a:pt x="46038" y="249238"/>
                  </a:moveTo>
                  <a:lnTo>
                    <a:pt x="93663" y="249238"/>
                  </a:lnTo>
                  <a:lnTo>
                    <a:pt x="93663" y="290513"/>
                  </a:lnTo>
                  <a:lnTo>
                    <a:pt x="46038" y="290513"/>
                  </a:lnTo>
                  <a:close/>
                  <a:moveTo>
                    <a:pt x="233363" y="195263"/>
                  </a:moveTo>
                  <a:lnTo>
                    <a:pt x="279401" y="195263"/>
                  </a:lnTo>
                  <a:lnTo>
                    <a:pt x="279401" y="234951"/>
                  </a:lnTo>
                  <a:lnTo>
                    <a:pt x="233363" y="234951"/>
                  </a:lnTo>
                  <a:close/>
                  <a:moveTo>
                    <a:pt x="171450" y="195263"/>
                  </a:moveTo>
                  <a:lnTo>
                    <a:pt x="217488" y="195263"/>
                  </a:lnTo>
                  <a:lnTo>
                    <a:pt x="217488" y="234951"/>
                  </a:lnTo>
                  <a:lnTo>
                    <a:pt x="171450" y="234951"/>
                  </a:lnTo>
                  <a:close/>
                  <a:moveTo>
                    <a:pt x="107950" y="195263"/>
                  </a:moveTo>
                  <a:lnTo>
                    <a:pt x="155575" y="195263"/>
                  </a:lnTo>
                  <a:lnTo>
                    <a:pt x="155575" y="234951"/>
                  </a:lnTo>
                  <a:lnTo>
                    <a:pt x="107950" y="234951"/>
                  </a:lnTo>
                  <a:close/>
                  <a:moveTo>
                    <a:pt x="46038" y="195263"/>
                  </a:moveTo>
                  <a:lnTo>
                    <a:pt x="93663" y="195263"/>
                  </a:lnTo>
                  <a:lnTo>
                    <a:pt x="93663" y="234951"/>
                  </a:lnTo>
                  <a:lnTo>
                    <a:pt x="46038" y="234951"/>
                  </a:lnTo>
                  <a:close/>
                  <a:moveTo>
                    <a:pt x="233363" y="139700"/>
                  </a:moveTo>
                  <a:lnTo>
                    <a:pt x="279401" y="139700"/>
                  </a:lnTo>
                  <a:lnTo>
                    <a:pt x="279401" y="180975"/>
                  </a:lnTo>
                  <a:lnTo>
                    <a:pt x="233363" y="180975"/>
                  </a:lnTo>
                  <a:close/>
                  <a:moveTo>
                    <a:pt x="171450" y="139700"/>
                  </a:moveTo>
                  <a:lnTo>
                    <a:pt x="217488" y="139700"/>
                  </a:lnTo>
                  <a:lnTo>
                    <a:pt x="217488" y="180975"/>
                  </a:lnTo>
                  <a:lnTo>
                    <a:pt x="171450" y="180975"/>
                  </a:lnTo>
                  <a:close/>
                  <a:moveTo>
                    <a:pt x="107950" y="139700"/>
                  </a:moveTo>
                  <a:lnTo>
                    <a:pt x="155575" y="139700"/>
                  </a:lnTo>
                  <a:lnTo>
                    <a:pt x="155575" y="180975"/>
                  </a:lnTo>
                  <a:lnTo>
                    <a:pt x="107950" y="180975"/>
                  </a:lnTo>
                  <a:close/>
                  <a:moveTo>
                    <a:pt x="49167" y="38100"/>
                  </a:moveTo>
                  <a:cubicBezTo>
                    <a:pt x="35963" y="38100"/>
                    <a:pt x="25400" y="48613"/>
                    <a:pt x="25400" y="61753"/>
                  </a:cubicBezTo>
                  <a:cubicBezTo>
                    <a:pt x="25400" y="61753"/>
                    <a:pt x="25400" y="61753"/>
                    <a:pt x="25400" y="289085"/>
                  </a:cubicBezTo>
                  <a:cubicBezTo>
                    <a:pt x="25400" y="302226"/>
                    <a:pt x="35963" y="312738"/>
                    <a:pt x="49167" y="312738"/>
                  </a:cubicBezTo>
                  <a:cubicBezTo>
                    <a:pt x="49167" y="312738"/>
                    <a:pt x="49167" y="312738"/>
                    <a:pt x="276271" y="312738"/>
                  </a:cubicBezTo>
                  <a:cubicBezTo>
                    <a:pt x="289475" y="312738"/>
                    <a:pt x="300038" y="302226"/>
                    <a:pt x="300038" y="289085"/>
                  </a:cubicBezTo>
                  <a:cubicBezTo>
                    <a:pt x="300038" y="289085"/>
                    <a:pt x="300038" y="289085"/>
                    <a:pt x="300038" y="61753"/>
                  </a:cubicBezTo>
                  <a:cubicBezTo>
                    <a:pt x="300038" y="48613"/>
                    <a:pt x="289475" y="38100"/>
                    <a:pt x="276271" y="38100"/>
                  </a:cubicBezTo>
                  <a:cubicBezTo>
                    <a:pt x="276271" y="38100"/>
                    <a:pt x="276271" y="38100"/>
                    <a:pt x="269669" y="38100"/>
                  </a:cubicBezTo>
                  <a:cubicBezTo>
                    <a:pt x="269669" y="38100"/>
                    <a:pt x="269669" y="38100"/>
                    <a:pt x="269669" y="63067"/>
                  </a:cubicBezTo>
                  <a:cubicBezTo>
                    <a:pt x="273631" y="65695"/>
                    <a:pt x="276271" y="70951"/>
                    <a:pt x="276271" y="74894"/>
                  </a:cubicBezTo>
                  <a:cubicBezTo>
                    <a:pt x="276271" y="84092"/>
                    <a:pt x="268349" y="90662"/>
                    <a:pt x="260427" y="90662"/>
                  </a:cubicBezTo>
                  <a:cubicBezTo>
                    <a:pt x="251184" y="90662"/>
                    <a:pt x="244582" y="84092"/>
                    <a:pt x="244582" y="74894"/>
                  </a:cubicBezTo>
                  <a:cubicBezTo>
                    <a:pt x="244582" y="70951"/>
                    <a:pt x="245903" y="65695"/>
                    <a:pt x="249864" y="63067"/>
                  </a:cubicBezTo>
                  <a:cubicBezTo>
                    <a:pt x="249864" y="63067"/>
                    <a:pt x="249864" y="63067"/>
                    <a:pt x="249864" y="38100"/>
                  </a:cubicBezTo>
                  <a:cubicBezTo>
                    <a:pt x="249864" y="38100"/>
                    <a:pt x="249864" y="38100"/>
                    <a:pt x="231379" y="38100"/>
                  </a:cubicBezTo>
                  <a:cubicBezTo>
                    <a:pt x="231379" y="38100"/>
                    <a:pt x="231379" y="38100"/>
                    <a:pt x="231379" y="63067"/>
                  </a:cubicBezTo>
                  <a:cubicBezTo>
                    <a:pt x="234019" y="65695"/>
                    <a:pt x="236660" y="70951"/>
                    <a:pt x="236660" y="74894"/>
                  </a:cubicBezTo>
                  <a:cubicBezTo>
                    <a:pt x="236660" y="84092"/>
                    <a:pt x="230058" y="90662"/>
                    <a:pt x="220816" y="90662"/>
                  </a:cubicBezTo>
                  <a:cubicBezTo>
                    <a:pt x="212893" y="90662"/>
                    <a:pt x="204971" y="84092"/>
                    <a:pt x="204971" y="74894"/>
                  </a:cubicBezTo>
                  <a:cubicBezTo>
                    <a:pt x="204971" y="70951"/>
                    <a:pt x="207612" y="65695"/>
                    <a:pt x="210253" y="63067"/>
                  </a:cubicBezTo>
                  <a:cubicBezTo>
                    <a:pt x="210253" y="63067"/>
                    <a:pt x="210253" y="63067"/>
                    <a:pt x="210253" y="38100"/>
                  </a:cubicBezTo>
                  <a:cubicBezTo>
                    <a:pt x="210253" y="38100"/>
                    <a:pt x="210253" y="38100"/>
                    <a:pt x="191767" y="38100"/>
                  </a:cubicBezTo>
                  <a:cubicBezTo>
                    <a:pt x="191767" y="38100"/>
                    <a:pt x="191767" y="38100"/>
                    <a:pt x="191767" y="63067"/>
                  </a:cubicBezTo>
                  <a:cubicBezTo>
                    <a:pt x="195728" y="65695"/>
                    <a:pt x="198369" y="70951"/>
                    <a:pt x="198369" y="74894"/>
                  </a:cubicBezTo>
                  <a:cubicBezTo>
                    <a:pt x="198369" y="84092"/>
                    <a:pt x="190447" y="90662"/>
                    <a:pt x="182525" y="90662"/>
                  </a:cubicBezTo>
                  <a:cubicBezTo>
                    <a:pt x="173282" y="90662"/>
                    <a:pt x="166680" y="84092"/>
                    <a:pt x="166680" y="74894"/>
                  </a:cubicBezTo>
                  <a:cubicBezTo>
                    <a:pt x="166680" y="70951"/>
                    <a:pt x="168001" y="65695"/>
                    <a:pt x="171962" y="63067"/>
                  </a:cubicBezTo>
                  <a:cubicBezTo>
                    <a:pt x="171962" y="63067"/>
                    <a:pt x="171962" y="63067"/>
                    <a:pt x="171962" y="38100"/>
                  </a:cubicBezTo>
                  <a:cubicBezTo>
                    <a:pt x="171962" y="38100"/>
                    <a:pt x="171962" y="38100"/>
                    <a:pt x="153476" y="38100"/>
                  </a:cubicBezTo>
                  <a:cubicBezTo>
                    <a:pt x="153476" y="38100"/>
                    <a:pt x="153476" y="38100"/>
                    <a:pt x="153476" y="63067"/>
                  </a:cubicBezTo>
                  <a:cubicBezTo>
                    <a:pt x="157438" y="65695"/>
                    <a:pt x="158758" y="70951"/>
                    <a:pt x="158758" y="74894"/>
                  </a:cubicBezTo>
                  <a:cubicBezTo>
                    <a:pt x="158758" y="84092"/>
                    <a:pt x="152156" y="90662"/>
                    <a:pt x="142913" y="90662"/>
                  </a:cubicBezTo>
                  <a:cubicBezTo>
                    <a:pt x="134991" y="90662"/>
                    <a:pt x="127069" y="84092"/>
                    <a:pt x="127069" y="74894"/>
                  </a:cubicBezTo>
                  <a:cubicBezTo>
                    <a:pt x="127069" y="70951"/>
                    <a:pt x="129710" y="65695"/>
                    <a:pt x="133671" y="63067"/>
                  </a:cubicBezTo>
                  <a:cubicBezTo>
                    <a:pt x="133671" y="63067"/>
                    <a:pt x="133671" y="63067"/>
                    <a:pt x="133671" y="38100"/>
                  </a:cubicBezTo>
                  <a:cubicBezTo>
                    <a:pt x="133671" y="38100"/>
                    <a:pt x="133671" y="38100"/>
                    <a:pt x="115186" y="38100"/>
                  </a:cubicBezTo>
                  <a:cubicBezTo>
                    <a:pt x="115186" y="38100"/>
                    <a:pt x="115186" y="38100"/>
                    <a:pt x="115186" y="63067"/>
                  </a:cubicBezTo>
                  <a:cubicBezTo>
                    <a:pt x="117826" y="65695"/>
                    <a:pt x="120467" y="70951"/>
                    <a:pt x="120467" y="74894"/>
                  </a:cubicBezTo>
                  <a:cubicBezTo>
                    <a:pt x="120467" y="84092"/>
                    <a:pt x="112545" y="90662"/>
                    <a:pt x="104623" y="90662"/>
                  </a:cubicBezTo>
                  <a:cubicBezTo>
                    <a:pt x="95380" y="90662"/>
                    <a:pt x="88778" y="84092"/>
                    <a:pt x="88778" y="74894"/>
                  </a:cubicBezTo>
                  <a:cubicBezTo>
                    <a:pt x="88778" y="70951"/>
                    <a:pt x="91419" y="65695"/>
                    <a:pt x="94060" y="63067"/>
                  </a:cubicBezTo>
                  <a:cubicBezTo>
                    <a:pt x="94060" y="63067"/>
                    <a:pt x="94060" y="63067"/>
                    <a:pt x="94060" y="38100"/>
                  </a:cubicBezTo>
                  <a:cubicBezTo>
                    <a:pt x="94060" y="38100"/>
                    <a:pt x="94060" y="38100"/>
                    <a:pt x="75574" y="38100"/>
                  </a:cubicBezTo>
                  <a:cubicBezTo>
                    <a:pt x="75574" y="38100"/>
                    <a:pt x="75574" y="38100"/>
                    <a:pt x="75574" y="63067"/>
                  </a:cubicBezTo>
                  <a:cubicBezTo>
                    <a:pt x="79535" y="65695"/>
                    <a:pt x="80856" y="70951"/>
                    <a:pt x="80856" y="74894"/>
                  </a:cubicBezTo>
                  <a:cubicBezTo>
                    <a:pt x="80856" y="84092"/>
                    <a:pt x="74254" y="90662"/>
                    <a:pt x="65011" y="90662"/>
                  </a:cubicBezTo>
                  <a:cubicBezTo>
                    <a:pt x="57089" y="90662"/>
                    <a:pt x="49167" y="84092"/>
                    <a:pt x="49167" y="74894"/>
                  </a:cubicBezTo>
                  <a:cubicBezTo>
                    <a:pt x="49167" y="70951"/>
                    <a:pt x="51808" y="65695"/>
                    <a:pt x="55769" y="63067"/>
                  </a:cubicBezTo>
                  <a:cubicBezTo>
                    <a:pt x="55769" y="63067"/>
                    <a:pt x="55769" y="63067"/>
                    <a:pt x="55769" y="38100"/>
                  </a:cubicBezTo>
                  <a:cubicBezTo>
                    <a:pt x="55769" y="38100"/>
                    <a:pt x="55769" y="38100"/>
                    <a:pt x="49167" y="38100"/>
                  </a:cubicBezTo>
                  <a:close/>
                  <a:moveTo>
                    <a:pt x="65315" y="4763"/>
                  </a:moveTo>
                  <a:cubicBezTo>
                    <a:pt x="63047" y="4763"/>
                    <a:pt x="61913" y="7437"/>
                    <a:pt x="61913" y="10110"/>
                  </a:cubicBezTo>
                  <a:lnTo>
                    <a:pt x="61913" y="75616"/>
                  </a:lnTo>
                  <a:cubicBezTo>
                    <a:pt x="61913" y="79626"/>
                    <a:pt x="63047" y="80963"/>
                    <a:pt x="65315" y="80963"/>
                  </a:cubicBezTo>
                  <a:cubicBezTo>
                    <a:pt x="68717" y="80963"/>
                    <a:pt x="69851" y="79626"/>
                    <a:pt x="69851" y="75616"/>
                  </a:cubicBezTo>
                  <a:cubicBezTo>
                    <a:pt x="69851" y="75616"/>
                    <a:pt x="69851" y="75616"/>
                    <a:pt x="69851" y="10110"/>
                  </a:cubicBezTo>
                  <a:cubicBezTo>
                    <a:pt x="69851" y="7437"/>
                    <a:pt x="68717" y="4763"/>
                    <a:pt x="65315" y="4763"/>
                  </a:cubicBezTo>
                  <a:close/>
                  <a:moveTo>
                    <a:pt x="104776" y="4763"/>
                  </a:moveTo>
                  <a:cubicBezTo>
                    <a:pt x="102394" y="4763"/>
                    <a:pt x="100013" y="7437"/>
                    <a:pt x="100013" y="10110"/>
                  </a:cubicBezTo>
                  <a:lnTo>
                    <a:pt x="100013" y="75616"/>
                  </a:lnTo>
                  <a:cubicBezTo>
                    <a:pt x="100013" y="79626"/>
                    <a:pt x="102394" y="80963"/>
                    <a:pt x="104776" y="80963"/>
                  </a:cubicBezTo>
                  <a:cubicBezTo>
                    <a:pt x="107157" y="80963"/>
                    <a:pt x="109538" y="79626"/>
                    <a:pt x="109538" y="75616"/>
                  </a:cubicBezTo>
                  <a:cubicBezTo>
                    <a:pt x="109538" y="75616"/>
                    <a:pt x="109538" y="75616"/>
                    <a:pt x="109538" y="10110"/>
                  </a:cubicBezTo>
                  <a:cubicBezTo>
                    <a:pt x="109538" y="7437"/>
                    <a:pt x="107157" y="4763"/>
                    <a:pt x="104776" y="4763"/>
                  </a:cubicBezTo>
                  <a:close/>
                  <a:moveTo>
                    <a:pt x="142876" y="4763"/>
                  </a:moveTo>
                  <a:cubicBezTo>
                    <a:pt x="140494" y="4763"/>
                    <a:pt x="138113" y="7437"/>
                    <a:pt x="138113" y="10110"/>
                  </a:cubicBezTo>
                  <a:lnTo>
                    <a:pt x="138113" y="75616"/>
                  </a:lnTo>
                  <a:cubicBezTo>
                    <a:pt x="138113" y="79626"/>
                    <a:pt x="140494" y="80963"/>
                    <a:pt x="142876" y="80963"/>
                  </a:cubicBezTo>
                  <a:cubicBezTo>
                    <a:pt x="145257" y="80963"/>
                    <a:pt x="147638" y="79626"/>
                    <a:pt x="147638" y="75616"/>
                  </a:cubicBezTo>
                  <a:cubicBezTo>
                    <a:pt x="147638" y="75616"/>
                    <a:pt x="147638" y="75616"/>
                    <a:pt x="147638" y="10110"/>
                  </a:cubicBezTo>
                  <a:cubicBezTo>
                    <a:pt x="147638" y="7437"/>
                    <a:pt x="145257" y="4763"/>
                    <a:pt x="142876" y="4763"/>
                  </a:cubicBezTo>
                  <a:close/>
                  <a:moveTo>
                    <a:pt x="182563" y="4763"/>
                  </a:moveTo>
                  <a:cubicBezTo>
                    <a:pt x="180181" y="4763"/>
                    <a:pt x="177800" y="7437"/>
                    <a:pt x="177800" y="10110"/>
                  </a:cubicBezTo>
                  <a:lnTo>
                    <a:pt x="177800" y="75616"/>
                  </a:lnTo>
                  <a:cubicBezTo>
                    <a:pt x="177800" y="79626"/>
                    <a:pt x="180181" y="80963"/>
                    <a:pt x="182563" y="80963"/>
                  </a:cubicBezTo>
                  <a:cubicBezTo>
                    <a:pt x="184944" y="80963"/>
                    <a:pt x="187325" y="79626"/>
                    <a:pt x="187325" y="75616"/>
                  </a:cubicBezTo>
                  <a:cubicBezTo>
                    <a:pt x="187325" y="75616"/>
                    <a:pt x="187325" y="75616"/>
                    <a:pt x="187325" y="10110"/>
                  </a:cubicBezTo>
                  <a:cubicBezTo>
                    <a:pt x="187325" y="7437"/>
                    <a:pt x="184944" y="4763"/>
                    <a:pt x="182563" y="4763"/>
                  </a:cubicBezTo>
                  <a:close/>
                  <a:moveTo>
                    <a:pt x="220663" y="4763"/>
                  </a:moveTo>
                  <a:cubicBezTo>
                    <a:pt x="218281" y="4763"/>
                    <a:pt x="215900" y="7437"/>
                    <a:pt x="215900" y="10110"/>
                  </a:cubicBezTo>
                  <a:lnTo>
                    <a:pt x="215900" y="75616"/>
                  </a:lnTo>
                  <a:cubicBezTo>
                    <a:pt x="215900" y="79626"/>
                    <a:pt x="218281" y="80963"/>
                    <a:pt x="220663" y="80963"/>
                  </a:cubicBezTo>
                  <a:cubicBezTo>
                    <a:pt x="223044" y="80963"/>
                    <a:pt x="225425" y="79626"/>
                    <a:pt x="225425" y="75616"/>
                  </a:cubicBezTo>
                  <a:cubicBezTo>
                    <a:pt x="225425" y="75616"/>
                    <a:pt x="225425" y="75616"/>
                    <a:pt x="225425" y="10110"/>
                  </a:cubicBezTo>
                  <a:cubicBezTo>
                    <a:pt x="225425" y="7437"/>
                    <a:pt x="223044" y="4763"/>
                    <a:pt x="220663" y="4763"/>
                  </a:cubicBezTo>
                  <a:close/>
                  <a:moveTo>
                    <a:pt x="260124" y="4763"/>
                  </a:moveTo>
                  <a:cubicBezTo>
                    <a:pt x="256722" y="4763"/>
                    <a:pt x="255588" y="7437"/>
                    <a:pt x="255588" y="10110"/>
                  </a:cubicBezTo>
                  <a:lnTo>
                    <a:pt x="255588" y="75616"/>
                  </a:lnTo>
                  <a:cubicBezTo>
                    <a:pt x="255588" y="79626"/>
                    <a:pt x="256722" y="80963"/>
                    <a:pt x="260124" y="80963"/>
                  </a:cubicBezTo>
                  <a:cubicBezTo>
                    <a:pt x="262392" y="80963"/>
                    <a:pt x="263526" y="79626"/>
                    <a:pt x="263526" y="75616"/>
                  </a:cubicBezTo>
                  <a:cubicBezTo>
                    <a:pt x="263526" y="75616"/>
                    <a:pt x="263526" y="75616"/>
                    <a:pt x="263526" y="10110"/>
                  </a:cubicBezTo>
                  <a:cubicBezTo>
                    <a:pt x="263526" y="7437"/>
                    <a:pt x="262392" y="4763"/>
                    <a:pt x="260124" y="4763"/>
                  </a:cubicBezTo>
                  <a:close/>
                  <a:moveTo>
                    <a:pt x="64823" y="0"/>
                  </a:moveTo>
                  <a:cubicBezTo>
                    <a:pt x="71438" y="0"/>
                    <a:pt x="75406" y="3944"/>
                    <a:pt x="75406" y="10517"/>
                  </a:cubicBezTo>
                  <a:cubicBezTo>
                    <a:pt x="75406" y="10517"/>
                    <a:pt x="75406" y="10517"/>
                    <a:pt x="75406" y="14461"/>
                  </a:cubicBezTo>
                  <a:cubicBezTo>
                    <a:pt x="75406" y="14461"/>
                    <a:pt x="75406" y="14461"/>
                    <a:pt x="93927" y="14461"/>
                  </a:cubicBezTo>
                  <a:cubicBezTo>
                    <a:pt x="93927" y="14461"/>
                    <a:pt x="93927" y="14461"/>
                    <a:pt x="93927" y="10517"/>
                  </a:cubicBezTo>
                  <a:cubicBezTo>
                    <a:pt x="93927" y="3944"/>
                    <a:pt x="99219" y="0"/>
                    <a:pt x="104511" y="0"/>
                  </a:cubicBezTo>
                  <a:cubicBezTo>
                    <a:pt x="109802" y="0"/>
                    <a:pt x="115094" y="3944"/>
                    <a:pt x="115094" y="10517"/>
                  </a:cubicBezTo>
                  <a:cubicBezTo>
                    <a:pt x="115094" y="10517"/>
                    <a:pt x="115094" y="10517"/>
                    <a:pt x="115094" y="14461"/>
                  </a:cubicBezTo>
                  <a:cubicBezTo>
                    <a:pt x="115094" y="14461"/>
                    <a:pt x="115094" y="14461"/>
                    <a:pt x="133615" y="14461"/>
                  </a:cubicBezTo>
                  <a:cubicBezTo>
                    <a:pt x="133615" y="14461"/>
                    <a:pt x="133615" y="14461"/>
                    <a:pt x="133615" y="10517"/>
                  </a:cubicBezTo>
                  <a:cubicBezTo>
                    <a:pt x="133615" y="3944"/>
                    <a:pt x="137584" y="0"/>
                    <a:pt x="142875" y="0"/>
                  </a:cubicBezTo>
                  <a:cubicBezTo>
                    <a:pt x="149490" y="0"/>
                    <a:pt x="153459" y="3944"/>
                    <a:pt x="153459" y="10517"/>
                  </a:cubicBezTo>
                  <a:cubicBezTo>
                    <a:pt x="153459" y="10517"/>
                    <a:pt x="153459" y="10517"/>
                    <a:pt x="153459" y="14461"/>
                  </a:cubicBezTo>
                  <a:cubicBezTo>
                    <a:pt x="153459" y="14461"/>
                    <a:pt x="153459" y="14461"/>
                    <a:pt x="171980" y="14461"/>
                  </a:cubicBezTo>
                  <a:cubicBezTo>
                    <a:pt x="171980" y="14461"/>
                    <a:pt x="171980" y="14461"/>
                    <a:pt x="171980" y="10517"/>
                  </a:cubicBezTo>
                  <a:cubicBezTo>
                    <a:pt x="171980" y="3944"/>
                    <a:pt x="175948" y="0"/>
                    <a:pt x="182563" y="0"/>
                  </a:cubicBezTo>
                  <a:cubicBezTo>
                    <a:pt x="187855" y="0"/>
                    <a:pt x="191823" y="3944"/>
                    <a:pt x="191823" y="10517"/>
                  </a:cubicBezTo>
                  <a:cubicBezTo>
                    <a:pt x="191823" y="10517"/>
                    <a:pt x="191823" y="10517"/>
                    <a:pt x="191823" y="14461"/>
                  </a:cubicBezTo>
                  <a:cubicBezTo>
                    <a:pt x="191823" y="14461"/>
                    <a:pt x="191823" y="14461"/>
                    <a:pt x="210344" y="14461"/>
                  </a:cubicBezTo>
                  <a:cubicBezTo>
                    <a:pt x="210344" y="14461"/>
                    <a:pt x="210344" y="14461"/>
                    <a:pt x="210344" y="10517"/>
                  </a:cubicBezTo>
                  <a:cubicBezTo>
                    <a:pt x="210344" y="3944"/>
                    <a:pt x="215636" y="0"/>
                    <a:pt x="220927" y="0"/>
                  </a:cubicBezTo>
                  <a:cubicBezTo>
                    <a:pt x="226219" y="0"/>
                    <a:pt x="231511" y="3944"/>
                    <a:pt x="231511" y="10517"/>
                  </a:cubicBezTo>
                  <a:cubicBezTo>
                    <a:pt x="231511" y="10517"/>
                    <a:pt x="231511" y="10517"/>
                    <a:pt x="231511" y="14461"/>
                  </a:cubicBezTo>
                  <a:cubicBezTo>
                    <a:pt x="231511" y="14461"/>
                    <a:pt x="231511" y="14461"/>
                    <a:pt x="250032" y="14461"/>
                  </a:cubicBezTo>
                  <a:cubicBezTo>
                    <a:pt x="250032" y="14461"/>
                    <a:pt x="250032" y="14461"/>
                    <a:pt x="250032" y="10517"/>
                  </a:cubicBezTo>
                  <a:cubicBezTo>
                    <a:pt x="250032" y="3944"/>
                    <a:pt x="254000" y="0"/>
                    <a:pt x="260615" y="0"/>
                  </a:cubicBezTo>
                  <a:cubicBezTo>
                    <a:pt x="265907" y="0"/>
                    <a:pt x="269875" y="3944"/>
                    <a:pt x="269875" y="10517"/>
                  </a:cubicBezTo>
                  <a:cubicBezTo>
                    <a:pt x="269875" y="10517"/>
                    <a:pt x="269875" y="10517"/>
                    <a:pt x="269875" y="14461"/>
                  </a:cubicBezTo>
                  <a:cubicBezTo>
                    <a:pt x="269875" y="14461"/>
                    <a:pt x="269875" y="14461"/>
                    <a:pt x="276490" y="14461"/>
                  </a:cubicBezTo>
                  <a:cubicBezTo>
                    <a:pt x="302948" y="14461"/>
                    <a:pt x="325438" y="35496"/>
                    <a:pt x="325438" y="61789"/>
                  </a:cubicBezTo>
                  <a:cubicBezTo>
                    <a:pt x="325438" y="61789"/>
                    <a:pt x="325438" y="61789"/>
                    <a:pt x="325438" y="289223"/>
                  </a:cubicBezTo>
                  <a:cubicBezTo>
                    <a:pt x="325438" y="315516"/>
                    <a:pt x="302948" y="336550"/>
                    <a:pt x="276490" y="336550"/>
                  </a:cubicBezTo>
                  <a:cubicBezTo>
                    <a:pt x="276490" y="336550"/>
                    <a:pt x="276490" y="336550"/>
                    <a:pt x="48948" y="336550"/>
                  </a:cubicBezTo>
                  <a:cubicBezTo>
                    <a:pt x="22490" y="336550"/>
                    <a:pt x="0" y="315516"/>
                    <a:pt x="0" y="289223"/>
                  </a:cubicBezTo>
                  <a:cubicBezTo>
                    <a:pt x="0" y="289223"/>
                    <a:pt x="0" y="289223"/>
                    <a:pt x="0" y="61789"/>
                  </a:cubicBezTo>
                  <a:cubicBezTo>
                    <a:pt x="0" y="35496"/>
                    <a:pt x="22490" y="14461"/>
                    <a:pt x="48948" y="14461"/>
                  </a:cubicBezTo>
                  <a:cubicBezTo>
                    <a:pt x="48948" y="14461"/>
                    <a:pt x="48948" y="14461"/>
                    <a:pt x="55563" y="14461"/>
                  </a:cubicBezTo>
                  <a:cubicBezTo>
                    <a:pt x="55563" y="14461"/>
                    <a:pt x="55563" y="14461"/>
                    <a:pt x="55563" y="10517"/>
                  </a:cubicBezTo>
                  <a:cubicBezTo>
                    <a:pt x="55563" y="3944"/>
                    <a:pt x="59531" y="0"/>
                    <a:pt x="64823"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57" name="文本框 56"/>
            <p:cNvSpPr txBox="1"/>
            <p:nvPr/>
          </p:nvSpPr>
          <p:spPr>
            <a:xfrm>
              <a:off x="4146184" y="3763957"/>
              <a:ext cx="2386749"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tx1">
                      <a:lumMod val="85000"/>
                      <a:lumOff val="1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rPr>
                <a:t>汇报</a:t>
              </a:r>
              <a:r>
                <a:rPr kumimoji="0" lang="zh-CN" altLang="en-US" b="1" i="0" u="none" strike="noStrike" kern="1200" cap="none" spc="0" normalizeH="0" baseline="0" noProof="0">
                  <a:ln>
                    <a:noFill/>
                  </a:ln>
                  <a:solidFill>
                    <a:schemeClr val="tx1">
                      <a:lumMod val="85000"/>
                      <a:lumOff val="1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rPr>
                <a:t>人</a:t>
              </a:r>
              <a:r>
                <a:rPr kumimoji="0" lang="zh-CN" altLang="en-US" b="1" i="0" u="none" strike="noStrike" kern="1200" cap="none" spc="0" normalizeH="0" baseline="0" noProof="0" smtClean="0">
                  <a:ln>
                    <a:noFill/>
                  </a:ln>
                  <a:solidFill>
                    <a:schemeClr val="tx1">
                      <a:lumMod val="85000"/>
                      <a:lumOff val="1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rPr>
                <a:t>：</a:t>
              </a:r>
              <a:endParaRPr kumimoji="0" lang="zh-CN" altLang="en-US" b="1" i="0" u="none" strike="noStrike" kern="1200" cap="none" spc="0" normalizeH="0" baseline="0" noProof="0" dirty="0">
                <a:ln>
                  <a:noFill/>
                </a:ln>
                <a:solidFill>
                  <a:schemeClr val="tx1">
                    <a:lumMod val="85000"/>
                    <a:lumOff val="1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grpSp>
        <p:nvGrpSpPr>
          <p:cNvPr id="58" name="组合 57"/>
          <p:cNvGrpSpPr/>
          <p:nvPr/>
        </p:nvGrpSpPr>
        <p:grpSpPr>
          <a:xfrm>
            <a:off x="6080460" y="4155726"/>
            <a:ext cx="2697527" cy="369332"/>
            <a:chOff x="6113538" y="3752830"/>
            <a:chExt cx="2697527" cy="369332"/>
          </a:xfrm>
        </p:grpSpPr>
        <p:sp>
          <p:nvSpPr>
            <p:cNvPr id="59" name="矩形: 圆角 29"/>
            <p:cNvSpPr/>
            <p:nvPr>
              <p:custDataLst>
                <p:tags r:id="rId6"/>
              </p:custDataLst>
            </p:nvPr>
          </p:nvSpPr>
          <p:spPr>
            <a:xfrm>
              <a:off x="6113538" y="3780023"/>
              <a:ext cx="293549" cy="294446"/>
            </a:xfrm>
            <a:prstGeom prst="roundRect">
              <a:avLst>
                <a:gd name="adj" fmla="val 50000"/>
              </a:avLst>
            </a:prstGeom>
            <a:solidFill>
              <a:srgbClr val="C00000"/>
            </a:solidFill>
            <a:ln w="12700" cap="flat" cmpd="sng" algn="ctr">
              <a:solidFill>
                <a:schemeClr val="bg1">
                  <a:lumMod val="95000"/>
                </a:schemeClr>
              </a:solidFill>
              <a:prstDash val="solid"/>
              <a:miter lim="800000"/>
            </a:ln>
            <a:effectLst>
              <a:outerShdw blurRad="76200" dist="38100" dir="5160000" algn="tl" rotWithShape="0">
                <a:schemeClr val="bg1">
                  <a:lumMod val="65000"/>
                </a:schemeClr>
              </a:outerShdw>
            </a:effectLst>
          </p:spPr>
          <p:txBody>
            <a:bodyPr lIns="86868" tIns="43434" rIns="86868" bIns="43434"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0" cap="none" spc="30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rPr>
                <a:t> </a:t>
              </a:r>
              <a:endParaRPr kumimoji="0" lang="zh-CN" altLang="en-US" sz="1600" b="1" i="0" u="none" strike="noStrike" kern="0" cap="none" spc="30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60" name="文本框 59"/>
            <p:cNvSpPr txBox="1"/>
            <p:nvPr/>
          </p:nvSpPr>
          <p:spPr>
            <a:xfrm>
              <a:off x="6360643" y="3752830"/>
              <a:ext cx="24504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tx1">
                      <a:lumMod val="85000"/>
                      <a:lumOff val="1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rPr>
                <a:t>汇报时间</a:t>
              </a:r>
              <a:r>
                <a:rPr kumimoji="0" lang="en-US" altLang="zh-CN" b="1" i="0" u="none" strike="noStrike" kern="1200" cap="none" spc="0" normalizeH="0" baseline="0" noProof="0" dirty="0">
                  <a:ln>
                    <a:noFill/>
                  </a:ln>
                  <a:solidFill>
                    <a:schemeClr val="tx1">
                      <a:lumMod val="85000"/>
                      <a:lumOff val="1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rPr>
                <a:t>:20XX</a:t>
              </a:r>
              <a:endParaRPr kumimoji="0" lang="zh-CN" altLang="en-US" b="1" i="0" u="none" strike="noStrike" kern="1200" cap="none" spc="0" normalizeH="0" baseline="0" noProof="0" dirty="0">
                <a:ln>
                  <a:noFill/>
                </a:ln>
                <a:solidFill>
                  <a:schemeClr val="tx1">
                    <a:lumMod val="85000"/>
                    <a:lumOff val="1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61" name="student-graduation-cap-shape_52041"/>
            <p:cNvSpPr>
              <a:spLocks noChangeAspect="1"/>
            </p:cNvSpPr>
            <p:nvPr/>
          </p:nvSpPr>
          <p:spPr bwMode="auto">
            <a:xfrm>
              <a:off x="6189091" y="3833039"/>
              <a:ext cx="142445" cy="171580"/>
            </a:xfrm>
            <a:custGeom>
              <a:avLst/>
              <a:gdLst>
                <a:gd name="connsiteX0" fmla="*/ 56671 w 279400"/>
                <a:gd name="connsiteY0" fmla="*/ 192087 h 336550"/>
                <a:gd name="connsiteX1" fmla="*/ 224047 w 279400"/>
                <a:gd name="connsiteY1" fmla="*/ 192087 h 336550"/>
                <a:gd name="connsiteX2" fmla="*/ 279400 w 279400"/>
                <a:gd name="connsiteY2" fmla="*/ 247752 h 336550"/>
                <a:gd name="connsiteX3" fmla="*/ 279400 w 279400"/>
                <a:gd name="connsiteY3" fmla="*/ 336550 h 336550"/>
                <a:gd name="connsiteX4" fmla="*/ 176602 w 279400"/>
                <a:gd name="connsiteY4" fmla="*/ 336550 h 336550"/>
                <a:gd name="connsiteX5" fmla="*/ 158151 w 279400"/>
                <a:gd name="connsiteY5" fmla="*/ 245101 h 336550"/>
                <a:gd name="connsiteX6" fmla="*/ 151562 w 279400"/>
                <a:gd name="connsiteY6" fmla="*/ 239800 h 336550"/>
                <a:gd name="connsiteX7" fmla="*/ 167377 w 279400"/>
                <a:gd name="connsiteY7" fmla="*/ 213293 h 336550"/>
                <a:gd name="connsiteX8" fmla="*/ 167377 w 279400"/>
                <a:gd name="connsiteY8" fmla="*/ 209317 h 336550"/>
                <a:gd name="connsiteX9" fmla="*/ 163423 w 279400"/>
                <a:gd name="connsiteY9" fmla="*/ 207991 h 336550"/>
                <a:gd name="connsiteX10" fmla="*/ 121249 w 279400"/>
                <a:gd name="connsiteY10" fmla="*/ 207991 h 336550"/>
                <a:gd name="connsiteX11" fmla="*/ 118613 w 279400"/>
                <a:gd name="connsiteY11" fmla="*/ 209317 h 336550"/>
                <a:gd name="connsiteX12" fmla="*/ 118613 w 279400"/>
                <a:gd name="connsiteY12" fmla="*/ 213293 h 336550"/>
                <a:gd name="connsiteX13" fmla="*/ 134429 w 279400"/>
                <a:gd name="connsiteY13" fmla="*/ 239800 h 336550"/>
                <a:gd name="connsiteX14" fmla="*/ 126521 w 279400"/>
                <a:gd name="connsiteY14" fmla="*/ 245101 h 336550"/>
                <a:gd name="connsiteX15" fmla="*/ 110706 w 279400"/>
                <a:gd name="connsiteY15" fmla="*/ 336550 h 336550"/>
                <a:gd name="connsiteX16" fmla="*/ 0 w 279400"/>
                <a:gd name="connsiteY16" fmla="*/ 336550 h 336550"/>
                <a:gd name="connsiteX17" fmla="*/ 0 w 279400"/>
                <a:gd name="connsiteY17" fmla="*/ 247752 h 336550"/>
                <a:gd name="connsiteX18" fmla="*/ 56671 w 279400"/>
                <a:gd name="connsiteY18" fmla="*/ 192087 h 336550"/>
                <a:gd name="connsiteX19" fmla="*/ 138907 w 279400"/>
                <a:gd name="connsiteY19" fmla="*/ 0 h 336550"/>
                <a:gd name="connsiteX20" fmla="*/ 219076 w 279400"/>
                <a:gd name="connsiteY20" fmla="*/ 80169 h 336550"/>
                <a:gd name="connsiteX21" fmla="*/ 138907 w 279400"/>
                <a:gd name="connsiteY21" fmla="*/ 160338 h 336550"/>
                <a:gd name="connsiteX22" fmla="*/ 58738 w 279400"/>
                <a:gd name="connsiteY22" fmla="*/ 80169 h 336550"/>
                <a:gd name="connsiteX23" fmla="*/ 138907 w 279400"/>
                <a:gd name="connsiteY23"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9400" h="336550">
                  <a:moveTo>
                    <a:pt x="56671" y="192087"/>
                  </a:moveTo>
                  <a:cubicBezTo>
                    <a:pt x="56671" y="192087"/>
                    <a:pt x="56671" y="192087"/>
                    <a:pt x="224047" y="192087"/>
                  </a:cubicBezTo>
                  <a:cubicBezTo>
                    <a:pt x="254360" y="192087"/>
                    <a:pt x="279400" y="217269"/>
                    <a:pt x="279400" y="247752"/>
                  </a:cubicBezTo>
                  <a:cubicBezTo>
                    <a:pt x="279400" y="247752"/>
                    <a:pt x="279400" y="247752"/>
                    <a:pt x="279400" y="336550"/>
                  </a:cubicBezTo>
                  <a:cubicBezTo>
                    <a:pt x="279400" y="336550"/>
                    <a:pt x="279400" y="336550"/>
                    <a:pt x="176602" y="336550"/>
                  </a:cubicBezTo>
                  <a:cubicBezTo>
                    <a:pt x="176602" y="336550"/>
                    <a:pt x="176602" y="336550"/>
                    <a:pt x="158151" y="245101"/>
                  </a:cubicBezTo>
                  <a:cubicBezTo>
                    <a:pt x="158151" y="242450"/>
                    <a:pt x="154197" y="239800"/>
                    <a:pt x="151562" y="239800"/>
                  </a:cubicBezTo>
                  <a:cubicBezTo>
                    <a:pt x="151562" y="239800"/>
                    <a:pt x="151562" y="239800"/>
                    <a:pt x="167377" y="213293"/>
                  </a:cubicBezTo>
                  <a:cubicBezTo>
                    <a:pt x="167377" y="211967"/>
                    <a:pt x="167377" y="210642"/>
                    <a:pt x="167377" y="209317"/>
                  </a:cubicBezTo>
                  <a:cubicBezTo>
                    <a:pt x="166059" y="207991"/>
                    <a:pt x="164741" y="207991"/>
                    <a:pt x="163423" y="207991"/>
                  </a:cubicBezTo>
                  <a:cubicBezTo>
                    <a:pt x="163423" y="207991"/>
                    <a:pt x="163423" y="207991"/>
                    <a:pt x="121249" y="207991"/>
                  </a:cubicBezTo>
                  <a:cubicBezTo>
                    <a:pt x="119931" y="207991"/>
                    <a:pt x="118613" y="207991"/>
                    <a:pt x="118613" y="209317"/>
                  </a:cubicBezTo>
                  <a:cubicBezTo>
                    <a:pt x="117296" y="210642"/>
                    <a:pt x="117296" y="211967"/>
                    <a:pt x="118613" y="213293"/>
                  </a:cubicBezTo>
                  <a:cubicBezTo>
                    <a:pt x="118613" y="213293"/>
                    <a:pt x="118613" y="213293"/>
                    <a:pt x="134429" y="239800"/>
                  </a:cubicBezTo>
                  <a:cubicBezTo>
                    <a:pt x="130475" y="239800"/>
                    <a:pt x="127839" y="242450"/>
                    <a:pt x="126521" y="245101"/>
                  </a:cubicBezTo>
                  <a:cubicBezTo>
                    <a:pt x="126521" y="245101"/>
                    <a:pt x="126521" y="245101"/>
                    <a:pt x="110706" y="336550"/>
                  </a:cubicBezTo>
                  <a:cubicBezTo>
                    <a:pt x="110706" y="336550"/>
                    <a:pt x="110706" y="336550"/>
                    <a:pt x="0" y="336550"/>
                  </a:cubicBezTo>
                  <a:cubicBezTo>
                    <a:pt x="0" y="336550"/>
                    <a:pt x="0" y="336550"/>
                    <a:pt x="0" y="247752"/>
                  </a:cubicBezTo>
                  <a:cubicBezTo>
                    <a:pt x="0" y="217269"/>
                    <a:pt x="25040" y="192087"/>
                    <a:pt x="56671" y="192087"/>
                  </a:cubicBezTo>
                  <a:close/>
                  <a:moveTo>
                    <a:pt x="138907" y="0"/>
                  </a:moveTo>
                  <a:cubicBezTo>
                    <a:pt x="183183" y="0"/>
                    <a:pt x="219076" y="35893"/>
                    <a:pt x="219076" y="80169"/>
                  </a:cubicBezTo>
                  <a:cubicBezTo>
                    <a:pt x="219076" y="124445"/>
                    <a:pt x="183183" y="160338"/>
                    <a:pt x="138907" y="160338"/>
                  </a:cubicBezTo>
                  <a:cubicBezTo>
                    <a:pt x="94631" y="160338"/>
                    <a:pt x="58738" y="124445"/>
                    <a:pt x="58738" y="80169"/>
                  </a:cubicBezTo>
                  <a:cubicBezTo>
                    <a:pt x="58738" y="35893"/>
                    <a:pt x="94631" y="0"/>
                    <a:pt x="138907" y="0"/>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chemeClr val="tx1">
                    <a:lumMod val="75000"/>
                    <a:lumOff val="25000"/>
                  </a:schemeClr>
                </a:solidFill>
                <a:effectLst/>
                <a:uLnTx/>
                <a:uFillTx/>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grpSp>
        <p:nvGrpSpPr>
          <p:cNvPr id="62" name="组合 61"/>
          <p:cNvGrpSpPr/>
          <p:nvPr/>
        </p:nvGrpSpPr>
        <p:grpSpPr>
          <a:xfrm>
            <a:off x="4220059" y="3623912"/>
            <a:ext cx="3499691" cy="375122"/>
            <a:chOff x="5696" y="4770"/>
            <a:chExt cx="3228" cy="346"/>
          </a:xfrm>
          <a:solidFill>
            <a:srgbClr val="C00000"/>
          </a:solidFill>
        </p:grpSpPr>
        <p:grpSp>
          <p:nvGrpSpPr>
            <p:cNvPr id="63" name="组合 62"/>
            <p:cNvGrpSpPr/>
            <p:nvPr/>
          </p:nvGrpSpPr>
          <p:grpSpPr>
            <a:xfrm>
              <a:off x="7440" y="4770"/>
              <a:ext cx="1484" cy="346"/>
              <a:chOff x="5333655" y="2819342"/>
              <a:chExt cx="1067145" cy="248735"/>
            </a:xfrm>
            <a:grpFill/>
          </p:grpSpPr>
          <p:sp>
            <p:nvSpPr>
              <p:cNvPr id="68" name="Freeform 5"/>
              <p:cNvSpPr/>
              <p:nvPr/>
            </p:nvSpPr>
            <p:spPr bwMode="auto">
              <a:xfrm>
                <a:off x="5333655" y="2819342"/>
                <a:ext cx="245281" cy="248735"/>
              </a:xfrm>
              <a:custGeom>
                <a:avLst/>
                <a:gdLst>
                  <a:gd name="T0" fmla="*/ 260 w 519"/>
                  <a:gd name="T1" fmla="*/ 0 h 493"/>
                  <a:gd name="T2" fmla="*/ 321 w 519"/>
                  <a:gd name="T3" fmla="*/ 189 h 493"/>
                  <a:gd name="T4" fmla="*/ 519 w 519"/>
                  <a:gd name="T5" fmla="*/ 188 h 493"/>
                  <a:gd name="T6" fmla="*/ 358 w 519"/>
                  <a:gd name="T7" fmla="*/ 305 h 493"/>
                  <a:gd name="T8" fmla="*/ 420 w 519"/>
                  <a:gd name="T9" fmla="*/ 493 h 493"/>
                  <a:gd name="T10" fmla="*/ 260 w 519"/>
                  <a:gd name="T11" fmla="*/ 376 h 493"/>
                  <a:gd name="T12" fmla="*/ 100 w 519"/>
                  <a:gd name="T13" fmla="*/ 493 h 493"/>
                  <a:gd name="T14" fmla="*/ 161 w 519"/>
                  <a:gd name="T15" fmla="*/ 305 h 493"/>
                  <a:gd name="T16" fmla="*/ 0 w 519"/>
                  <a:gd name="T17" fmla="*/ 188 h 493"/>
                  <a:gd name="T18" fmla="*/ 199 w 519"/>
                  <a:gd name="T19" fmla="*/ 189 h 493"/>
                  <a:gd name="T20" fmla="*/ 260 w 519"/>
                  <a:gd name="T21"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493">
                    <a:moveTo>
                      <a:pt x="260" y="0"/>
                    </a:moveTo>
                    <a:lnTo>
                      <a:pt x="321" y="189"/>
                    </a:lnTo>
                    <a:lnTo>
                      <a:pt x="519" y="188"/>
                    </a:lnTo>
                    <a:lnTo>
                      <a:pt x="358" y="305"/>
                    </a:lnTo>
                    <a:lnTo>
                      <a:pt x="420" y="493"/>
                    </a:lnTo>
                    <a:lnTo>
                      <a:pt x="260" y="376"/>
                    </a:lnTo>
                    <a:lnTo>
                      <a:pt x="100" y="493"/>
                    </a:lnTo>
                    <a:lnTo>
                      <a:pt x="161" y="305"/>
                    </a:lnTo>
                    <a:lnTo>
                      <a:pt x="0" y="188"/>
                    </a:lnTo>
                    <a:lnTo>
                      <a:pt x="199" y="189"/>
                    </a:lnTo>
                    <a:lnTo>
                      <a:pt x="260" y="0"/>
                    </a:lnTo>
                    <a:close/>
                  </a:path>
                </a:pathLst>
              </a:custGeom>
              <a:grpFill/>
              <a:ln w="12700" cap="flat">
                <a:noFill/>
                <a:prstDash val="solid"/>
                <a:miter lim="800000"/>
              </a:ln>
              <a:effectLst/>
            </p:spPr>
            <p:txBody>
              <a:bodyPr rot="0" spcFirstLastPara="0" vertOverflow="overflow" horzOverflow="overflow" vert="horz" wrap="square" lIns="68580" tIns="34290" rIns="68580" bIns="34290" numCol="1" spcCol="0" rtlCol="0" fromWordArt="0" anchor="t" anchorCtr="0" forceAA="0" compatLnSpc="1">
                <a:noAutofit/>
              </a:bodyPr>
              <a:lstStyle/>
              <a:p>
                <a:pPr defTabSz="685800" eaLnBrk="0" fontAlgn="base" hangingPunct="0">
                  <a:spcBef>
                    <a:spcPct val="0"/>
                  </a:spcBef>
                  <a:spcAft>
                    <a:spcPct val="0"/>
                  </a:spcAft>
                  <a:defRPr/>
                </a:pPr>
                <a:endParaRPr lang="zh-CN" altLang="en-US" sz="1350" kern="0" dirty="0">
                  <a:solidFill>
                    <a:srgbClr val="BC0000"/>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69" name="Freeform 5"/>
              <p:cNvSpPr/>
              <p:nvPr/>
            </p:nvSpPr>
            <p:spPr bwMode="auto">
              <a:xfrm>
                <a:off x="5744587" y="2819342"/>
                <a:ext cx="245281" cy="248735"/>
              </a:xfrm>
              <a:custGeom>
                <a:avLst/>
                <a:gdLst>
                  <a:gd name="T0" fmla="*/ 260 w 519"/>
                  <a:gd name="T1" fmla="*/ 0 h 493"/>
                  <a:gd name="T2" fmla="*/ 321 w 519"/>
                  <a:gd name="T3" fmla="*/ 189 h 493"/>
                  <a:gd name="T4" fmla="*/ 519 w 519"/>
                  <a:gd name="T5" fmla="*/ 188 h 493"/>
                  <a:gd name="T6" fmla="*/ 358 w 519"/>
                  <a:gd name="T7" fmla="*/ 305 h 493"/>
                  <a:gd name="T8" fmla="*/ 420 w 519"/>
                  <a:gd name="T9" fmla="*/ 493 h 493"/>
                  <a:gd name="T10" fmla="*/ 260 w 519"/>
                  <a:gd name="T11" fmla="*/ 376 h 493"/>
                  <a:gd name="T12" fmla="*/ 100 w 519"/>
                  <a:gd name="T13" fmla="*/ 493 h 493"/>
                  <a:gd name="T14" fmla="*/ 161 w 519"/>
                  <a:gd name="T15" fmla="*/ 305 h 493"/>
                  <a:gd name="T16" fmla="*/ 0 w 519"/>
                  <a:gd name="T17" fmla="*/ 188 h 493"/>
                  <a:gd name="T18" fmla="*/ 199 w 519"/>
                  <a:gd name="T19" fmla="*/ 189 h 493"/>
                  <a:gd name="T20" fmla="*/ 260 w 519"/>
                  <a:gd name="T21"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493">
                    <a:moveTo>
                      <a:pt x="260" y="0"/>
                    </a:moveTo>
                    <a:lnTo>
                      <a:pt x="321" y="189"/>
                    </a:lnTo>
                    <a:lnTo>
                      <a:pt x="519" y="188"/>
                    </a:lnTo>
                    <a:lnTo>
                      <a:pt x="358" y="305"/>
                    </a:lnTo>
                    <a:lnTo>
                      <a:pt x="420" y="493"/>
                    </a:lnTo>
                    <a:lnTo>
                      <a:pt x="260" y="376"/>
                    </a:lnTo>
                    <a:lnTo>
                      <a:pt x="100" y="493"/>
                    </a:lnTo>
                    <a:lnTo>
                      <a:pt x="161" y="305"/>
                    </a:lnTo>
                    <a:lnTo>
                      <a:pt x="0" y="188"/>
                    </a:lnTo>
                    <a:lnTo>
                      <a:pt x="199" y="189"/>
                    </a:lnTo>
                    <a:lnTo>
                      <a:pt x="260" y="0"/>
                    </a:lnTo>
                    <a:close/>
                  </a:path>
                </a:pathLst>
              </a:custGeom>
              <a:grpFill/>
              <a:ln w="12700" cap="flat">
                <a:noFill/>
                <a:prstDash val="solid"/>
                <a:miter lim="800000"/>
              </a:ln>
              <a:effectLst/>
            </p:spPr>
            <p:txBody>
              <a:bodyPr rot="0" spcFirstLastPara="0" vertOverflow="overflow" horzOverflow="overflow" vert="horz" wrap="square" lIns="68580" tIns="34290" rIns="68580" bIns="34290" numCol="1" spcCol="0" rtlCol="0" fromWordArt="0" anchor="t" anchorCtr="0" forceAA="0" compatLnSpc="1">
                <a:noAutofit/>
              </a:bodyPr>
              <a:lstStyle/>
              <a:p>
                <a:pPr defTabSz="685800" eaLnBrk="0" fontAlgn="base" hangingPunct="0">
                  <a:spcBef>
                    <a:spcPct val="0"/>
                  </a:spcBef>
                  <a:spcAft>
                    <a:spcPct val="0"/>
                  </a:spcAft>
                  <a:defRPr/>
                </a:pPr>
                <a:endParaRPr lang="zh-CN" altLang="en-US" sz="1350" kern="0" dirty="0">
                  <a:solidFill>
                    <a:srgbClr val="BC0000"/>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70" name="Freeform 5"/>
              <p:cNvSpPr/>
              <p:nvPr/>
            </p:nvSpPr>
            <p:spPr bwMode="auto">
              <a:xfrm>
                <a:off x="6155519" y="2819342"/>
                <a:ext cx="245281" cy="248735"/>
              </a:xfrm>
              <a:custGeom>
                <a:avLst/>
                <a:gdLst>
                  <a:gd name="T0" fmla="*/ 260 w 519"/>
                  <a:gd name="T1" fmla="*/ 0 h 493"/>
                  <a:gd name="T2" fmla="*/ 321 w 519"/>
                  <a:gd name="T3" fmla="*/ 189 h 493"/>
                  <a:gd name="T4" fmla="*/ 519 w 519"/>
                  <a:gd name="T5" fmla="*/ 188 h 493"/>
                  <a:gd name="T6" fmla="*/ 358 w 519"/>
                  <a:gd name="T7" fmla="*/ 305 h 493"/>
                  <a:gd name="T8" fmla="*/ 420 w 519"/>
                  <a:gd name="T9" fmla="*/ 493 h 493"/>
                  <a:gd name="T10" fmla="*/ 260 w 519"/>
                  <a:gd name="T11" fmla="*/ 376 h 493"/>
                  <a:gd name="T12" fmla="*/ 100 w 519"/>
                  <a:gd name="T13" fmla="*/ 493 h 493"/>
                  <a:gd name="T14" fmla="*/ 161 w 519"/>
                  <a:gd name="T15" fmla="*/ 305 h 493"/>
                  <a:gd name="T16" fmla="*/ 0 w 519"/>
                  <a:gd name="T17" fmla="*/ 188 h 493"/>
                  <a:gd name="T18" fmla="*/ 199 w 519"/>
                  <a:gd name="T19" fmla="*/ 189 h 493"/>
                  <a:gd name="T20" fmla="*/ 260 w 519"/>
                  <a:gd name="T21"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493">
                    <a:moveTo>
                      <a:pt x="260" y="0"/>
                    </a:moveTo>
                    <a:lnTo>
                      <a:pt x="321" y="189"/>
                    </a:lnTo>
                    <a:lnTo>
                      <a:pt x="519" y="188"/>
                    </a:lnTo>
                    <a:lnTo>
                      <a:pt x="358" y="305"/>
                    </a:lnTo>
                    <a:lnTo>
                      <a:pt x="420" y="493"/>
                    </a:lnTo>
                    <a:lnTo>
                      <a:pt x="260" y="376"/>
                    </a:lnTo>
                    <a:lnTo>
                      <a:pt x="100" y="493"/>
                    </a:lnTo>
                    <a:lnTo>
                      <a:pt x="161" y="305"/>
                    </a:lnTo>
                    <a:lnTo>
                      <a:pt x="0" y="188"/>
                    </a:lnTo>
                    <a:lnTo>
                      <a:pt x="199" y="189"/>
                    </a:lnTo>
                    <a:lnTo>
                      <a:pt x="260" y="0"/>
                    </a:lnTo>
                    <a:close/>
                  </a:path>
                </a:pathLst>
              </a:custGeom>
              <a:grpFill/>
              <a:ln w="12700" cap="flat">
                <a:noFill/>
                <a:prstDash val="solid"/>
                <a:miter lim="800000"/>
              </a:ln>
              <a:effectLst/>
            </p:spPr>
            <p:txBody>
              <a:bodyPr rot="0" spcFirstLastPara="0" vertOverflow="overflow" horzOverflow="overflow" vert="horz" wrap="square" lIns="68580" tIns="34290" rIns="68580" bIns="34290" numCol="1" spcCol="0" rtlCol="0" fromWordArt="0" anchor="t" anchorCtr="0" forceAA="0" compatLnSpc="1">
                <a:noAutofit/>
              </a:bodyPr>
              <a:lstStyle/>
              <a:p>
                <a:pPr defTabSz="685800" eaLnBrk="0" fontAlgn="base" hangingPunct="0">
                  <a:spcBef>
                    <a:spcPct val="0"/>
                  </a:spcBef>
                  <a:spcAft>
                    <a:spcPct val="0"/>
                  </a:spcAft>
                  <a:defRPr/>
                </a:pPr>
                <a:endParaRPr lang="zh-CN" altLang="en-US" sz="1350" kern="0" dirty="0">
                  <a:solidFill>
                    <a:srgbClr val="BC0000"/>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grpSp>
          <p:nvGrpSpPr>
            <p:cNvPr id="64" name="组合 63"/>
            <p:cNvGrpSpPr/>
            <p:nvPr/>
          </p:nvGrpSpPr>
          <p:grpSpPr>
            <a:xfrm>
              <a:off x="5696" y="4770"/>
              <a:ext cx="1484" cy="346"/>
              <a:chOff x="5333655" y="2819342"/>
              <a:chExt cx="1067145" cy="248735"/>
            </a:xfrm>
            <a:grpFill/>
          </p:grpSpPr>
          <p:sp>
            <p:nvSpPr>
              <p:cNvPr id="65" name="Freeform 5"/>
              <p:cNvSpPr/>
              <p:nvPr/>
            </p:nvSpPr>
            <p:spPr bwMode="auto">
              <a:xfrm>
                <a:off x="5333655" y="2819342"/>
                <a:ext cx="245281" cy="248735"/>
              </a:xfrm>
              <a:custGeom>
                <a:avLst/>
                <a:gdLst>
                  <a:gd name="T0" fmla="*/ 260 w 519"/>
                  <a:gd name="T1" fmla="*/ 0 h 493"/>
                  <a:gd name="T2" fmla="*/ 321 w 519"/>
                  <a:gd name="T3" fmla="*/ 189 h 493"/>
                  <a:gd name="T4" fmla="*/ 519 w 519"/>
                  <a:gd name="T5" fmla="*/ 188 h 493"/>
                  <a:gd name="T6" fmla="*/ 358 w 519"/>
                  <a:gd name="T7" fmla="*/ 305 h 493"/>
                  <a:gd name="T8" fmla="*/ 420 w 519"/>
                  <a:gd name="T9" fmla="*/ 493 h 493"/>
                  <a:gd name="T10" fmla="*/ 260 w 519"/>
                  <a:gd name="T11" fmla="*/ 376 h 493"/>
                  <a:gd name="T12" fmla="*/ 100 w 519"/>
                  <a:gd name="T13" fmla="*/ 493 h 493"/>
                  <a:gd name="T14" fmla="*/ 161 w 519"/>
                  <a:gd name="T15" fmla="*/ 305 h 493"/>
                  <a:gd name="T16" fmla="*/ 0 w 519"/>
                  <a:gd name="T17" fmla="*/ 188 h 493"/>
                  <a:gd name="T18" fmla="*/ 199 w 519"/>
                  <a:gd name="T19" fmla="*/ 189 h 493"/>
                  <a:gd name="T20" fmla="*/ 260 w 519"/>
                  <a:gd name="T21"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493">
                    <a:moveTo>
                      <a:pt x="260" y="0"/>
                    </a:moveTo>
                    <a:lnTo>
                      <a:pt x="321" y="189"/>
                    </a:lnTo>
                    <a:lnTo>
                      <a:pt x="519" y="188"/>
                    </a:lnTo>
                    <a:lnTo>
                      <a:pt x="358" y="305"/>
                    </a:lnTo>
                    <a:lnTo>
                      <a:pt x="420" y="493"/>
                    </a:lnTo>
                    <a:lnTo>
                      <a:pt x="260" y="376"/>
                    </a:lnTo>
                    <a:lnTo>
                      <a:pt x="100" y="493"/>
                    </a:lnTo>
                    <a:lnTo>
                      <a:pt x="161" y="305"/>
                    </a:lnTo>
                    <a:lnTo>
                      <a:pt x="0" y="188"/>
                    </a:lnTo>
                    <a:lnTo>
                      <a:pt x="199" y="189"/>
                    </a:lnTo>
                    <a:lnTo>
                      <a:pt x="260" y="0"/>
                    </a:lnTo>
                    <a:close/>
                  </a:path>
                </a:pathLst>
              </a:custGeom>
              <a:grpFill/>
              <a:ln w="12700" cap="flat">
                <a:noFill/>
                <a:prstDash val="solid"/>
                <a:miter lim="800000"/>
              </a:ln>
              <a:effectLst/>
            </p:spPr>
            <p:txBody>
              <a:bodyPr rot="0" spcFirstLastPara="0" vertOverflow="overflow" horzOverflow="overflow" vert="horz" wrap="square" lIns="68580" tIns="34290" rIns="68580" bIns="34290" numCol="1" spcCol="0" rtlCol="0" fromWordArt="0" anchor="t" anchorCtr="0" forceAA="0" compatLnSpc="1">
                <a:noAutofit/>
              </a:bodyPr>
              <a:lstStyle/>
              <a:p>
                <a:pPr defTabSz="685800" eaLnBrk="0" fontAlgn="base" hangingPunct="0">
                  <a:spcBef>
                    <a:spcPct val="0"/>
                  </a:spcBef>
                  <a:spcAft>
                    <a:spcPct val="0"/>
                  </a:spcAft>
                  <a:defRPr/>
                </a:pPr>
                <a:endParaRPr lang="zh-CN" altLang="en-US" sz="1350" kern="0" dirty="0">
                  <a:solidFill>
                    <a:srgbClr val="BC0000"/>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66" name="Freeform 5"/>
              <p:cNvSpPr/>
              <p:nvPr/>
            </p:nvSpPr>
            <p:spPr bwMode="auto">
              <a:xfrm>
                <a:off x="5744587" y="2819342"/>
                <a:ext cx="245281" cy="248735"/>
              </a:xfrm>
              <a:custGeom>
                <a:avLst/>
                <a:gdLst>
                  <a:gd name="T0" fmla="*/ 260 w 519"/>
                  <a:gd name="T1" fmla="*/ 0 h 493"/>
                  <a:gd name="T2" fmla="*/ 321 w 519"/>
                  <a:gd name="T3" fmla="*/ 189 h 493"/>
                  <a:gd name="T4" fmla="*/ 519 w 519"/>
                  <a:gd name="T5" fmla="*/ 188 h 493"/>
                  <a:gd name="T6" fmla="*/ 358 w 519"/>
                  <a:gd name="T7" fmla="*/ 305 h 493"/>
                  <a:gd name="T8" fmla="*/ 420 w 519"/>
                  <a:gd name="T9" fmla="*/ 493 h 493"/>
                  <a:gd name="T10" fmla="*/ 260 w 519"/>
                  <a:gd name="T11" fmla="*/ 376 h 493"/>
                  <a:gd name="T12" fmla="*/ 100 w 519"/>
                  <a:gd name="T13" fmla="*/ 493 h 493"/>
                  <a:gd name="T14" fmla="*/ 161 w 519"/>
                  <a:gd name="T15" fmla="*/ 305 h 493"/>
                  <a:gd name="T16" fmla="*/ 0 w 519"/>
                  <a:gd name="T17" fmla="*/ 188 h 493"/>
                  <a:gd name="T18" fmla="*/ 199 w 519"/>
                  <a:gd name="T19" fmla="*/ 189 h 493"/>
                  <a:gd name="T20" fmla="*/ 260 w 519"/>
                  <a:gd name="T21"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493">
                    <a:moveTo>
                      <a:pt x="260" y="0"/>
                    </a:moveTo>
                    <a:lnTo>
                      <a:pt x="321" y="189"/>
                    </a:lnTo>
                    <a:lnTo>
                      <a:pt x="519" y="188"/>
                    </a:lnTo>
                    <a:lnTo>
                      <a:pt x="358" y="305"/>
                    </a:lnTo>
                    <a:lnTo>
                      <a:pt x="420" y="493"/>
                    </a:lnTo>
                    <a:lnTo>
                      <a:pt x="260" y="376"/>
                    </a:lnTo>
                    <a:lnTo>
                      <a:pt x="100" y="493"/>
                    </a:lnTo>
                    <a:lnTo>
                      <a:pt x="161" y="305"/>
                    </a:lnTo>
                    <a:lnTo>
                      <a:pt x="0" y="188"/>
                    </a:lnTo>
                    <a:lnTo>
                      <a:pt x="199" y="189"/>
                    </a:lnTo>
                    <a:lnTo>
                      <a:pt x="260" y="0"/>
                    </a:lnTo>
                    <a:close/>
                  </a:path>
                </a:pathLst>
              </a:custGeom>
              <a:grpFill/>
              <a:ln w="12700" cap="flat">
                <a:noFill/>
                <a:prstDash val="solid"/>
                <a:miter lim="800000"/>
              </a:ln>
              <a:effectLst/>
            </p:spPr>
            <p:txBody>
              <a:bodyPr rot="0" spcFirstLastPara="0" vertOverflow="overflow" horzOverflow="overflow" vert="horz" wrap="square" lIns="68580" tIns="34290" rIns="68580" bIns="34290" numCol="1" spcCol="0" rtlCol="0" fromWordArt="0" anchor="t" anchorCtr="0" forceAA="0" compatLnSpc="1">
                <a:noAutofit/>
              </a:bodyPr>
              <a:lstStyle/>
              <a:p>
                <a:pPr defTabSz="685800" eaLnBrk="0" fontAlgn="base" hangingPunct="0">
                  <a:spcBef>
                    <a:spcPct val="0"/>
                  </a:spcBef>
                  <a:spcAft>
                    <a:spcPct val="0"/>
                  </a:spcAft>
                  <a:defRPr/>
                </a:pPr>
                <a:endParaRPr lang="zh-CN" altLang="en-US" sz="1350" kern="0" dirty="0">
                  <a:solidFill>
                    <a:srgbClr val="BC0000"/>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67" name="Freeform 5"/>
              <p:cNvSpPr/>
              <p:nvPr/>
            </p:nvSpPr>
            <p:spPr bwMode="auto">
              <a:xfrm>
                <a:off x="6155519" y="2819342"/>
                <a:ext cx="245281" cy="248735"/>
              </a:xfrm>
              <a:custGeom>
                <a:avLst/>
                <a:gdLst>
                  <a:gd name="T0" fmla="*/ 260 w 519"/>
                  <a:gd name="T1" fmla="*/ 0 h 493"/>
                  <a:gd name="T2" fmla="*/ 321 w 519"/>
                  <a:gd name="T3" fmla="*/ 189 h 493"/>
                  <a:gd name="T4" fmla="*/ 519 w 519"/>
                  <a:gd name="T5" fmla="*/ 188 h 493"/>
                  <a:gd name="T6" fmla="*/ 358 w 519"/>
                  <a:gd name="T7" fmla="*/ 305 h 493"/>
                  <a:gd name="T8" fmla="*/ 420 w 519"/>
                  <a:gd name="T9" fmla="*/ 493 h 493"/>
                  <a:gd name="T10" fmla="*/ 260 w 519"/>
                  <a:gd name="T11" fmla="*/ 376 h 493"/>
                  <a:gd name="T12" fmla="*/ 100 w 519"/>
                  <a:gd name="T13" fmla="*/ 493 h 493"/>
                  <a:gd name="T14" fmla="*/ 161 w 519"/>
                  <a:gd name="T15" fmla="*/ 305 h 493"/>
                  <a:gd name="T16" fmla="*/ 0 w 519"/>
                  <a:gd name="T17" fmla="*/ 188 h 493"/>
                  <a:gd name="T18" fmla="*/ 199 w 519"/>
                  <a:gd name="T19" fmla="*/ 189 h 493"/>
                  <a:gd name="T20" fmla="*/ 260 w 519"/>
                  <a:gd name="T21"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9" h="493">
                    <a:moveTo>
                      <a:pt x="260" y="0"/>
                    </a:moveTo>
                    <a:lnTo>
                      <a:pt x="321" y="189"/>
                    </a:lnTo>
                    <a:lnTo>
                      <a:pt x="519" y="188"/>
                    </a:lnTo>
                    <a:lnTo>
                      <a:pt x="358" y="305"/>
                    </a:lnTo>
                    <a:lnTo>
                      <a:pt x="420" y="493"/>
                    </a:lnTo>
                    <a:lnTo>
                      <a:pt x="260" y="376"/>
                    </a:lnTo>
                    <a:lnTo>
                      <a:pt x="100" y="493"/>
                    </a:lnTo>
                    <a:lnTo>
                      <a:pt x="161" y="305"/>
                    </a:lnTo>
                    <a:lnTo>
                      <a:pt x="0" y="188"/>
                    </a:lnTo>
                    <a:lnTo>
                      <a:pt x="199" y="189"/>
                    </a:lnTo>
                    <a:lnTo>
                      <a:pt x="260" y="0"/>
                    </a:lnTo>
                    <a:close/>
                  </a:path>
                </a:pathLst>
              </a:custGeom>
              <a:grpFill/>
              <a:ln w="12700" cap="flat">
                <a:noFill/>
                <a:prstDash val="solid"/>
                <a:miter lim="800000"/>
              </a:ln>
              <a:effectLst/>
            </p:spPr>
            <p:txBody>
              <a:bodyPr rot="0" spcFirstLastPara="0" vertOverflow="overflow" horzOverflow="overflow" vert="horz" wrap="square" lIns="68580" tIns="34290" rIns="68580" bIns="34290" numCol="1" spcCol="0" rtlCol="0" fromWordArt="0" anchor="t" anchorCtr="0" forceAA="0" compatLnSpc="1">
                <a:noAutofit/>
              </a:bodyPr>
              <a:lstStyle/>
              <a:p>
                <a:pPr defTabSz="685800" eaLnBrk="0" fontAlgn="base" hangingPunct="0">
                  <a:spcBef>
                    <a:spcPct val="0"/>
                  </a:spcBef>
                  <a:spcAft>
                    <a:spcPct val="0"/>
                  </a:spcAft>
                  <a:defRPr/>
                </a:pPr>
                <a:endParaRPr lang="zh-CN" altLang="en-US" sz="1350" kern="0" dirty="0">
                  <a:solidFill>
                    <a:srgbClr val="BC0000"/>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grpSp>
      </p:grpSp>
      <p:sp>
        <p:nvSpPr>
          <p:cNvPr id="71" name="文本框 70"/>
          <p:cNvSpPr txBox="1"/>
          <p:nvPr/>
        </p:nvSpPr>
        <p:spPr>
          <a:xfrm>
            <a:off x="1524830" y="1550867"/>
            <a:ext cx="7300961" cy="1107996"/>
          </a:xfrm>
          <a:prstGeom prst="rect">
            <a:avLst/>
          </a:prstGeom>
          <a:noFill/>
        </p:spPr>
        <p:txBody>
          <a:bodyPr wrap="square">
            <a:spAutoFit/>
          </a:bodyPr>
          <a:lstStyle/>
          <a:p>
            <a:r>
              <a:rPr lang="zh-CN" altLang="en-US" sz="6600" spc="-150" dirty="0">
                <a:ln w="28575">
                  <a:noFill/>
                </a:ln>
                <a:solidFill>
                  <a:schemeClr val="tx1">
                    <a:lumMod val="85000"/>
                    <a:lumOff val="15000"/>
                  </a:schemeClr>
                </a:solidFill>
                <a:latin typeface="思源黑体 CN Heavy" panose="020B0A00000000000000" pitchFamily="34" charset="-122"/>
                <a:ea typeface="思源黑体 CN Heavy" panose="020B0A00000000000000" pitchFamily="34" charset="-122"/>
                <a:sym typeface="思源宋体 CN" panose="02020400000000000000" pitchFamily="18" charset="-122"/>
              </a:rPr>
              <a:t>崇德修身要坚守</a:t>
            </a:r>
            <a:endParaRPr lang="zh-CN" altLang="en-US" sz="6600" spc="-150" dirty="0">
              <a:ln w="28575">
                <a:noFill/>
              </a:ln>
              <a:solidFill>
                <a:schemeClr val="tx1">
                  <a:lumMod val="85000"/>
                  <a:lumOff val="15000"/>
                </a:schemeClr>
              </a:soli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grpSp>
        <p:nvGrpSpPr>
          <p:cNvPr id="72" name="组合 71"/>
          <p:cNvGrpSpPr/>
          <p:nvPr/>
        </p:nvGrpSpPr>
        <p:grpSpPr>
          <a:xfrm>
            <a:off x="7407662" y="1452788"/>
            <a:ext cx="1257367" cy="1257367"/>
            <a:chOff x="7407662" y="1822434"/>
            <a:chExt cx="1257367" cy="1257367"/>
          </a:xfrm>
        </p:grpSpPr>
        <p:pic>
          <p:nvPicPr>
            <p:cNvPr id="73" name="图片 72"/>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2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407662" y="1822434"/>
              <a:ext cx="1257367" cy="1257367"/>
            </a:xfrm>
            <a:prstGeom prst="rect">
              <a:avLst/>
            </a:prstGeom>
          </p:spPr>
        </p:pic>
        <p:sp>
          <p:nvSpPr>
            <p:cNvPr id="74" name="文本框 73"/>
            <p:cNvSpPr txBox="1"/>
            <p:nvPr/>
          </p:nvSpPr>
          <p:spPr>
            <a:xfrm>
              <a:off x="7571868" y="1932770"/>
              <a:ext cx="885409" cy="1107996"/>
            </a:xfrm>
            <a:prstGeom prst="rect">
              <a:avLst/>
            </a:prstGeom>
            <a:noFill/>
          </p:spPr>
          <p:txBody>
            <a:bodyPr wrap="square">
              <a:spAutoFit/>
            </a:bodyPr>
            <a:lstStyle/>
            <a:p>
              <a:pPr algn="ctr"/>
              <a:r>
                <a:rPr lang="zh-CN" altLang="en-US" sz="66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rPr>
                <a:t>四</a:t>
              </a:r>
              <a:endParaRPr lang="zh-CN" altLang="en-US" sz="66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grpSp>
      <p:grpSp>
        <p:nvGrpSpPr>
          <p:cNvPr id="75" name="组合 74"/>
          <p:cNvGrpSpPr/>
          <p:nvPr/>
        </p:nvGrpSpPr>
        <p:grpSpPr>
          <a:xfrm>
            <a:off x="8551061" y="1446421"/>
            <a:ext cx="1257367" cy="1257367"/>
            <a:chOff x="8551061" y="1816067"/>
            <a:chExt cx="1257367" cy="1257367"/>
          </a:xfrm>
        </p:grpSpPr>
        <p:pic>
          <p:nvPicPr>
            <p:cNvPr id="76" name="图片 75"/>
            <p:cNvPicPr>
              <a:picLocks noChangeAspect="1"/>
            </p:cNvPicPr>
            <p:nvPr/>
          </p:nvPicPr>
          <p:blipFill>
            <a:blip r:embed="rId7" cstate="hqprint">
              <a:extLst>
                <a:ext uri="{BEBA8EAE-BF5A-486C-A8C5-ECC9F3942E4B}">
                  <a14:imgProps xmlns:a14="http://schemas.microsoft.com/office/drawing/2010/main">
                    <a14:imgLayer r:embed="rId8">
                      <a14:imgEffect>
                        <a14:brightnessContrast bright="2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551061" y="1816067"/>
              <a:ext cx="1257367" cy="1257367"/>
            </a:xfrm>
            <a:prstGeom prst="rect">
              <a:avLst/>
            </a:prstGeom>
          </p:spPr>
        </p:pic>
        <p:sp>
          <p:nvSpPr>
            <p:cNvPr id="77" name="文本框 76"/>
            <p:cNvSpPr txBox="1"/>
            <p:nvPr/>
          </p:nvSpPr>
          <p:spPr>
            <a:xfrm>
              <a:off x="8715267" y="1926403"/>
              <a:ext cx="885409" cy="1107996"/>
            </a:xfrm>
            <a:prstGeom prst="rect">
              <a:avLst/>
            </a:prstGeom>
            <a:noFill/>
          </p:spPr>
          <p:txBody>
            <a:bodyPr wrap="square">
              <a:spAutoFit/>
            </a:bodyPr>
            <a:lstStyle/>
            <a:p>
              <a:pPr algn="ctr"/>
              <a:r>
                <a:rPr lang="zh-CN" altLang="en-US" sz="66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rPr>
                <a:t>自</a:t>
              </a:r>
              <a:endParaRPr lang="zh-CN" altLang="en-US" sz="66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grpSp>
      <p:sp>
        <p:nvSpPr>
          <p:cNvPr id="78" name="文本框 77"/>
          <p:cNvSpPr txBox="1"/>
          <p:nvPr/>
        </p:nvSpPr>
        <p:spPr>
          <a:xfrm>
            <a:off x="9734576" y="1550867"/>
            <a:ext cx="885409" cy="1107996"/>
          </a:xfrm>
          <a:prstGeom prst="rect">
            <a:avLst/>
          </a:prstGeom>
          <a:noFill/>
        </p:spPr>
        <p:txBody>
          <a:bodyPr wrap="square">
            <a:spAutoFit/>
          </a:bodyPr>
          <a:lstStyle/>
          <a:p>
            <a:pPr algn="ctr"/>
            <a:r>
              <a:rPr lang="zh-CN" altLang="en-US" sz="66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rPr>
              <a:t>诀</a:t>
            </a:r>
            <a:endParaRPr lang="zh-CN" altLang="en-US" sz="66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sp>
        <p:nvSpPr>
          <p:cNvPr id="79" name="文本框 78"/>
          <p:cNvSpPr txBox="1"/>
          <p:nvPr/>
        </p:nvSpPr>
        <p:spPr>
          <a:xfrm>
            <a:off x="2328556" y="2544885"/>
            <a:ext cx="2038082" cy="1015663"/>
          </a:xfrm>
          <a:prstGeom prst="rect">
            <a:avLst/>
          </a:prstGeom>
          <a:noFill/>
        </p:spPr>
        <p:txBody>
          <a:bodyPr wrap="square">
            <a:spAutoFit/>
          </a:bodyPr>
          <a:lstStyle/>
          <a:p>
            <a:pPr algn="ctr"/>
            <a:r>
              <a:rPr lang="zh-CN" altLang="en-US" sz="60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rPr>
              <a:t>自重、</a:t>
            </a:r>
            <a:endParaRPr lang="zh-CN" altLang="en-US" sz="600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sp>
        <p:nvSpPr>
          <p:cNvPr id="80" name="文本框 79"/>
          <p:cNvSpPr txBox="1"/>
          <p:nvPr/>
        </p:nvSpPr>
        <p:spPr>
          <a:xfrm>
            <a:off x="4256382" y="2557976"/>
            <a:ext cx="2038082" cy="1015663"/>
          </a:xfrm>
          <a:prstGeom prst="rect">
            <a:avLst/>
          </a:prstGeom>
          <a:noFill/>
        </p:spPr>
        <p:txBody>
          <a:bodyPr wrap="square">
            <a:spAutoFit/>
          </a:bodyPr>
          <a:lstStyle/>
          <a:p>
            <a:pPr algn="ctr"/>
            <a:r>
              <a:rPr lang="zh-CN" altLang="en-US" sz="60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rPr>
              <a:t>自省、</a:t>
            </a:r>
            <a:endParaRPr lang="zh-CN" altLang="en-US" sz="600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sp>
        <p:nvSpPr>
          <p:cNvPr id="81" name="文本框 80"/>
          <p:cNvSpPr txBox="1"/>
          <p:nvPr/>
        </p:nvSpPr>
        <p:spPr>
          <a:xfrm>
            <a:off x="6097851" y="2544550"/>
            <a:ext cx="2038082" cy="1015663"/>
          </a:xfrm>
          <a:prstGeom prst="rect">
            <a:avLst/>
          </a:prstGeom>
          <a:noFill/>
        </p:spPr>
        <p:txBody>
          <a:bodyPr wrap="square">
            <a:spAutoFit/>
          </a:bodyPr>
          <a:lstStyle/>
          <a:p>
            <a:pPr algn="ctr"/>
            <a:r>
              <a:rPr lang="zh-CN" altLang="en-US" sz="60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rPr>
              <a:t>自警、</a:t>
            </a:r>
            <a:endParaRPr lang="zh-CN" altLang="en-US" sz="600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sp>
        <p:nvSpPr>
          <p:cNvPr id="82" name="文本框 81"/>
          <p:cNvSpPr txBox="1"/>
          <p:nvPr/>
        </p:nvSpPr>
        <p:spPr>
          <a:xfrm>
            <a:off x="8036345" y="2556036"/>
            <a:ext cx="2038082" cy="1015663"/>
          </a:xfrm>
          <a:prstGeom prst="rect">
            <a:avLst/>
          </a:prstGeom>
          <a:noFill/>
        </p:spPr>
        <p:txBody>
          <a:bodyPr wrap="square">
            <a:spAutoFit/>
          </a:bodyPr>
          <a:lstStyle/>
          <a:p>
            <a:pPr algn="ctr"/>
            <a:r>
              <a:rPr lang="zh-CN" altLang="en-US" sz="6000" spc="-15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rPr>
              <a:t>自励、</a:t>
            </a:r>
            <a:endParaRPr lang="zh-CN" altLang="en-US" sz="6000" dirty="0">
              <a:ln w="28575">
                <a:noFill/>
              </a:ln>
              <a:gradFill>
                <a:gsLst>
                  <a:gs pos="17000">
                    <a:srgbClr val="C00000"/>
                  </a:gs>
                  <a:gs pos="100000">
                    <a:srgbClr val="FF5A05"/>
                  </a:gs>
                </a:gsLst>
                <a:lin ang="5400000" scaled="1"/>
              </a:gra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sp>
        <p:nvSpPr>
          <p:cNvPr id="83" name="文本框 82"/>
          <p:cNvSpPr txBox="1"/>
          <p:nvPr/>
        </p:nvSpPr>
        <p:spPr>
          <a:xfrm>
            <a:off x="4489482" y="577383"/>
            <a:ext cx="2960847" cy="646331"/>
          </a:xfrm>
          <a:prstGeom prst="rect">
            <a:avLst/>
          </a:prstGeom>
          <a:noFill/>
        </p:spPr>
        <p:txBody>
          <a:bodyPr wrap="square">
            <a:spAutoFit/>
          </a:bodyPr>
          <a:lstStyle/>
          <a:p>
            <a:pPr algn="dist"/>
            <a:r>
              <a:rPr lang="zh-CN" altLang="en-US" sz="3600" dirty="0">
                <a:solidFill>
                  <a:schemeClr val="tx1">
                    <a:lumMod val="85000"/>
                    <a:lumOff val="15000"/>
                  </a:schemeClr>
                </a:solidFill>
                <a:latin typeface="思源黑体 CN Heavy" panose="020B0A00000000000000" pitchFamily="34" charset="-122"/>
                <a:ea typeface="思源黑体 CN Heavy" panose="020B0A00000000000000" pitchFamily="34" charset="-122"/>
                <a:sym typeface="思源宋体 CN" panose="02020400000000000000" pitchFamily="18" charset="-122"/>
              </a:rPr>
              <a:t>坚守四自诀</a:t>
            </a:r>
            <a:endParaRPr lang="zh-CN" altLang="en-US" sz="3600" dirty="0">
              <a:solidFill>
                <a:schemeClr val="tx1">
                  <a:lumMod val="85000"/>
                  <a:lumOff val="15000"/>
                </a:schemeClr>
              </a:soli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pic>
        <p:nvPicPr>
          <p:cNvPr id="84" name="图片 8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160441" y="3259627"/>
            <a:ext cx="4423234" cy="44232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500"/>
                                        <p:tgtEl>
                                          <p:spTgt spid="7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p:cTn id="11" dur="500" fill="hold"/>
                                        <p:tgtEl>
                                          <p:spTgt spid="72"/>
                                        </p:tgtEl>
                                        <p:attrNameLst>
                                          <p:attrName>ppt_w</p:attrName>
                                        </p:attrNameLst>
                                      </p:cBhvr>
                                      <p:tavLst>
                                        <p:tav tm="0">
                                          <p:val>
                                            <p:fltVal val="0"/>
                                          </p:val>
                                        </p:tav>
                                        <p:tav tm="100000">
                                          <p:val>
                                            <p:strVal val="#ppt_w"/>
                                          </p:val>
                                        </p:tav>
                                      </p:tavLst>
                                    </p:anim>
                                    <p:anim calcmode="lin" valueType="num">
                                      <p:cBhvr>
                                        <p:cTn id="12" dur="500" fill="hold"/>
                                        <p:tgtEl>
                                          <p:spTgt spid="72"/>
                                        </p:tgtEl>
                                        <p:attrNameLst>
                                          <p:attrName>ppt_h</p:attrName>
                                        </p:attrNameLst>
                                      </p:cBhvr>
                                      <p:tavLst>
                                        <p:tav tm="0">
                                          <p:val>
                                            <p:fltVal val="0"/>
                                          </p:val>
                                        </p:tav>
                                        <p:tav tm="100000">
                                          <p:val>
                                            <p:strVal val="#ppt_h"/>
                                          </p:val>
                                        </p:tav>
                                      </p:tavLst>
                                    </p:anim>
                                    <p:animEffect transition="in" filter="fade">
                                      <p:cBhvr>
                                        <p:cTn id="13" dur="500"/>
                                        <p:tgtEl>
                                          <p:spTgt spid="7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5"/>
                                        </p:tgtEl>
                                        <p:attrNameLst>
                                          <p:attrName>style.visibility</p:attrName>
                                        </p:attrNameLst>
                                      </p:cBhvr>
                                      <p:to>
                                        <p:strVal val="visible"/>
                                      </p:to>
                                    </p:set>
                                    <p:anim calcmode="lin" valueType="num">
                                      <p:cBhvr>
                                        <p:cTn id="17" dur="500" fill="hold"/>
                                        <p:tgtEl>
                                          <p:spTgt spid="75"/>
                                        </p:tgtEl>
                                        <p:attrNameLst>
                                          <p:attrName>ppt_w</p:attrName>
                                        </p:attrNameLst>
                                      </p:cBhvr>
                                      <p:tavLst>
                                        <p:tav tm="0">
                                          <p:val>
                                            <p:fltVal val="0"/>
                                          </p:val>
                                        </p:tav>
                                        <p:tav tm="100000">
                                          <p:val>
                                            <p:strVal val="#ppt_w"/>
                                          </p:val>
                                        </p:tav>
                                      </p:tavLst>
                                    </p:anim>
                                    <p:anim calcmode="lin" valueType="num">
                                      <p:cBhvr>
                                        <p:cTn id="18" dur="500" fill="hold"/>
                                        <p:tgtEl>
                                          <p:spTgt spid="75"/>
                                        </p:tgtEl>
                                        <p:attrNameLst>
                                          <p:attrName>ppt_h</p:attrName>
                                        </p:attrNameLst>
                                      </p:cBhvr>
                                      <p:tavLst>
                                        <p:tav tm="0">
                                          <p:val>
                                            <p:fltVal val="0"/>
                                          </p:val>
                                        </p:tav>
                                        <p:tav tm="100000">
                                          <p:val>
                                            <p:strVal val="#ppt_h"/>
                                          </p:val>
                                        </p:tav>
                                      </p:tavLst>
                                    </p:anim>
                                    <p:animEffect transition="in" filter="fade">
                                      <p:cBhvr>
                                        <p:cTn id="19" dur="500"/>
                                        <p:tgtEl>
                                          <p:spTgt spid="75"/>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wipe(left)">
                                      <p:cBhvr>
                                        <p:cTn id="23" dur="500"/>
                                        <p:tgtEl>
                                          <p:spTgt spid="78"/>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80"/>
                                        </p:tgtEl>
                                        <p:attrNameLst>
                                          <p:attrName>style.visibility</p:attrName>
                                        </p:attrNameLst>
                                      </p:cBhvr>
                                      <p:to>
                                        <p:strVal val="visible"/>
                                      </p:to>
                                    </p:set>
                                    <p:anim calcmode="lin" valueType="num">
                                      <p:cBhvr>
                                        <p:cTn id="33" dur="500" fill="hold"/>
                                        <p:tgtEl>
                                          <p:spTgt spid="80"/>
                                        </p:tgtEl>
                                        <p:attrNameLst>
                                          <p:attrName>ppt_w</p:attrName>
                                        </p:attrNameLst>
                                      </p:cBhvr>
                                      <p:tavLst>
                                        <p:tav tm="0">
                                          <p:val>
                                            <p:fltVal val="0"/>
                                          </p:val>
                                        </p:tav>
                                        <p:tav tm="100000">
                                          <p:val>
                                            <p:strVal val="#ppt_w"/>
                                          </p:val>
                                        </p:tav>
                                      </p:tavLst>
                                    </p:anim>
                                    <p:anim calcmode="lin" valueType="num">
                                      <p:cBhvr>
                                        <p:cTn id="34" dur="500" fill="hold"/>
                                        <p:tgtEl>
                                          <p:spTgt spid="80"/>
                                        </p:tgtEl>
                                        <p:attrNameLst>
                                          <p:attrName>ppt_h</p:attrName>
                                        </p:attrNameLst>
                                      </p:cBhvr>
                                      <p:tavLst>
                                        <p:tav tm="0">
                                          <p:val>
                                            <p:fltVal val="0"/>
                                          </p:val>
                                        </p:tav>
                                        <p:tav tm="100000">
                                          <p:val>
                                            <p:strVal val="#ppt_h"/>
                                          </p:val>
                                        </p:tav>
                                      </p:tavLst>
                                    </p:anim>
                                    <p:animEffect transition="in" filter="fade">
                                      <p:cBhvr>
                                        <p:cTn id="35" dur="500"/>
                                        <p:tgtEl>
                                          <p:spTgt spid="80"/>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81"/>
                                        </p:tgtEl>
                                        <p:attrNameLst>
                                          <p:attrName>style.visibility</p:attrName>
                                        </p:attrNameLst>
                                      </p:cBhvr>
                                      <p:to>
                                        <p:strVal val="visible"/>
                                      </p:to>
                                    </p:set>
                                    <p:anim calcmode="lin" valueType="num">
                                      <p:cBhvr>
                                        <p:cTn id="39" dur="500" fill="hold"/>
                                        <p:tgtEl>
                                          <p:spTgt spid="81"/>
                                        </p:tgtEl>
                                        <p:attrNameLst>
                                          <p:attrName>ppt_w</p:attrName>
                                        </p:attrNameLst>
                                      </p:cBhvr>
                                      <p:tavLst>
                                        <p:tav tm="0">
                                          <p:val>
                                            <p:fltVal val="0"/>
                                          </p:val>
                                        </p:tav>
                                        <p:tav tm="100000">
                                          <p:val>
                                            <p:strVal val="#ppt_w"/>
                                          </p:val>
                                        </p:tav>
                                      </p:tavLst>
                                    </p:anim>
                                    <p:anim calcmode="lin" valueType="num">
                                      <p:cBhvr>
                                        <p:cTn id="40" dur="500" fill="hold"/>
                                        <p:tgtEl>
                                          <p:spTgt spid="81"/>
                                        </p:tgtEl>
                                        <p:attrNameLst>
                                          <p:attrName>ppt_h</p:attrName>
                                        </p:attrNameLst>
                                      </p:cBhvr>
                                      <p:tavLst>
                                        <p:tav tm="0">
                                          <p:val>
                                            <p:fltVal val="0"/>
                                          </p:val>
                                        </p:tav>
                                        <p:tav tm="100000">
                                          <p:val>
                                            <p:strVal val="#ppt_h"/>
                                          </p:val>
                                        </p:tav>
                                      </p:tavLst>
                                    </p:anim>
                                    <p:animEffect transition="in" filter="fade">
                                      <p:cBhvr>
                                        <p:cTn id="41" dur="500"/>
                                        <p:tgtEl>
                                          <p:spTgt spid="81"/>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82"/>
                                        </p:tgtEl>
                                        <p:attrNameLst>
                                          <p:attrName>style.visibility</p:attrName>
                                        </p:attrNameLst>
                                      </p:cBhvr>
                                      <p:to>
                                        <p:strVal val="visible"/>
                                      </p:to>
                                    </p:set>
                                    <p:anim calcmode="lin" valueType="num">
                                      <p:cBhvr>
                                        <p:cTn id="45" dur="500" fill="hold"/>
                                        <p:tgtEl>
                                          <p:spTgt spid="82"/>
                                        </p:tgtEl>
                                        <p:attrNameLst>
                                          <p:attrName>ppt_w</p:attrName>
                                        </p:attrNameLst>
                                      </p:cBhvr>
                                      <p:tavLst>
                                        <p:tav tm="0">
                                          <p:val>
                                            <p:fltVal val="0"/>
                                          </p:val>
                                        </p:tav>
                                        <p:tav tm="100000">
                                          <p:val>
                                            <p:strVal val="#ppt_w"/>
                                          </p:val>
                                        </p:tav>
                                      </p:tavLst>
                                    </p:anim>
                                    <p:anim calcmode="lin" valueType="num">
                                      <p:cBhvr>
                                        <p:cTn id="46" dur="500" fill="hold"/>
                                        <p:tgtEl>
                                          <p:spTgt spid="82"/>
                                        </p:tgtEl>
                                        <p:attrNameLst>
                                          <p:attrName>ppt_h</p:attrName>
                                        </p:attrNameLst>
                                      </p:cBhvr>
                                      <p:tavLst>
                                        <p:tav tm="0">
                                          <p:val>
                                            <p:fltVal val="0"/>
                                          </p:val>
                                        </p:tav>
                                        <p:tav tm="100000">
                                          <p:val>
                                            <p:strVal val="#ppt_h"/>
                                          </p:val>
                                        </p:tav>
                                      </p:tavLst>
                                    </p:anim>
                                    <p:animEffect transition="in" filter="fade">
                                      <p:cBhvr>
                                        <p:cTn id="47" dur="500"/>
                                        <p:tgtEl>
                                          <p:spTgt spid="82"/>
                                        </p:tgtEl>
                                      </p:cBhvr>
                                    </p:animEffect>
                                  </p:childTnLst>
                                </p:cTn>
                              </p:par>
                            </p:childTnLst>
                          </p:cTn>
                        </p:par>
                        <p:par>
                          <p:cTn id="48" fill="hold">
                            <p:stCondLst>
                              <p:cond delay="4000"/>
                            </p:stCondLst>
                            <p:childTnLst>
                              <p:par>
                                <p:cTn id="49" presetID="22" presetClass="entr" presetSubtype="4" fill="hold" nodeType="after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down)">
                                      <p:cBhvr>
                                        <p:cTn id="51" dur="500"/>
                                        <p:tgtEl>
                                          <p:spTgt spid="62"/>
                                        </p:tgtEl>
                                      </p:cBhvr>
                                    </p:animEffect>
                                  </p:childTnLst>
                                </p:cTn>
                              </p:par>
                            </p:childTnLst>
                          </p:cTn>
                        </p:par>
                        <p:par>
                          <p:cTn id="52" fill="hold">
                            <p:stCondLst>
                              <p:cond delay="4500"/>
                            </p:stCondLst>
                            <p:childTnLst>
                              <p:par>
                                <p:cTn id="53" presetID="22" presetClass="entr" presetSubtype="8"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left)">
                                      <p:cBhvr>
                                        <p:cTn id="55" dur="500"/>
                                        <p:tgtEl>
                                          <p:spTgt spid="54"/>
                                        </p:tgtEl>
                                      </p:cBhvr>
                                    </p:animEffect>
                                  </p:childTnLst>
                                </p:cTn>
                              </p:par>
                            </p:childTnLst>
                          </p:cTn>
                        </p:par>
                        <p:par>
                          <p:cTn id="56" fill="hold">
                            <p:stCondLst>
                              <p:cond delay="5000"/>
                            </p:stCondLst>
                            <p:childTnLst>
                              <p:par>
                                <p:cTn id="57" presetID="22" presetClass="entr" presetSubtype="8" fill="hold" nodeType="after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wipe(left)">
                                      <p:cBhvr>
                                        <p:cTn id="5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8" grpId="0"/>
      <p:bldP spid="79" grpId="0"/>
      <p:bldP spid="80" grpId="0"/>
      <p:bldP spid="81" grpId="0"/>
      <p:bldP spid="8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12192000" cy="6858000"/>
            <a:chOff x="0" y="0"/>
            <a:chExt cx="12192000" cy="685800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46" name="图片 45"/>
            <p:cNvPicPr>
              <a:picLocks noChangeAspect="1"/>
            </p:cNvPicPr>
            <p:nvPr/>
          </p:nvPicPr>
          <p:blipFill rotWithShape="1">
            <a:blip r:embed="rId1" cstate="print">
              <a:extLst>
                <a:ext uri="{28A0092B-C50C-407E-A947-70E740481C1C}">
                  <a14:useLocalDpi xmlns:a14="http://schemas.microsoft.com/office/drawing/2010/main" val="0"/>
                </a:ext>
              </a:extLst>
            </a:blip>
            <a:srcRect t="44375"/>
            <a:stretch>
              <a:fillRect/>
            </a:stretch>
          </p:blipFill>
          <p:spPr>
            <a:xfrm>
              <a:off x="0" y="2576286"/>
              <a:ext cx="12192000" cy="4281714"/>
            </a:xfrm>
            <a:prstGeom prst="rect">
              <a:avLst/>
            </a:prstGeom>
          </p:spPr>
        </p:pic>
      </p:grpSp>
      <p:pic>
        <p:nvPicPr>
          <p:cNvPr id="43" name="图片 42"/>
          <p:cNvPicPr>
            <a:picLocks noChangeAspect="1"/>
          </p:cNvPicPr>
          <p:nvPr/>
        </p:nvPicPr>
        <p:blipFill rotWithShape="1">
          <a:blip r:embed="rId2" cstate="print">
            <a:extLst>
              <a:ext uri="{28A0092B-C50C-407E-A947-70E740481C1C}">
                <a14:useLocalDpi xmlns:a14="http://schemas.microsoft.com/office/drawing/2010/main" val="0"/>
              </a:ext>
            </a:extLst>
          </a:blip>
          <a:srcRect t="66125"/>
          <a:stretch>
            <a:fillRect/>
          </a:stretch>
        </p:blipFill>
        <p:spPr>
          <a:xfrm flipH="1">
            <a:off x="0" y="4891314"/>
            <a:ext cx="12192000" cy="1966686"/>
          </a:xfrm>
          <a:prstGeom prst="rect">
            <a:avLst/>
          </a:prstGeom>
        </p:spPr>
      </p:pic>
      <p:pic>
        <p:nvPicPr>
          <p:cNvPr id="52" name="图片 5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9765" y="4296228"/>
            <a:ext cx="2108206" cy="2108206"/>
          </a:xfrm>
          <a:prstGeom prst="rect">
            <a:avLst/>
          </a:prstGeom>
        </p:spPr>
      </p:pic>
      <p:pic>
        <p:nvPicPr>
          <p:cNvPr id="53" name="图片 5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7937" y="4787897"/>
            <a:ext cx="1317177" cy="1317177"/>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8097" y="-283402"/>
            <a:ext cx="5349805" cy="4114440"/>
          </a:xfrm>
          <a:prstGeom prst="rect">
            <a:avLst/>
          </a:prstGeom>
        </p:spPr>
      </p:pic>
      <p:sp>
        <p:nvSpPr>
          <p:cNvPr id="21" name="文本框 20"/>
          <p:cNvSpPr txBox="1"/>
          <p:nvPr/>
        </p:nvSpPr>
        <p:spPr>
          <a:xfrm>
            <a:off x="2717799" y="2227296"/>
            <a:ext cx="7010400" cy="2123658"/>
          </a:xfrm>
          <a:prstGeom prst="rect">
            <a:avLst/>
          </a:prstGeom>
          <a:noFill/>
        </p:spPr>
        <p:txBody>
          <a:bodyPr wrap="square">
            <a:spAutoFit/>
          </a:bodyPr>
          <a:lstStyle/>
          <a:p>
            <a:pPr algn="ctr"/>
            <a:r>
              <a:rPr lang="zh-CN" altLang="en-US" sz="6600" b="1" spc="-100" dirty="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怀德</a:t>
            </a:r>
            <a:r>
              <a:rPr lang="zh-CN" altLang="en-US" sz="6600" b="1" spc="-10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自</a:t>
            </a:r>
            <a:r>
              <a:rPr lang="zh-CN" altLang="en-US" sz="6600" b="1" spc="-100" smtClean="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重</a:t>
            </a:r>
            <a:endParaRPr lang="en-US" altLang="zh-CN" sz="6600" b="1" spc="-100" smtClean="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a:p>
            <a:pPr algn="ctr"/>
            <a:r>
              <a:rPr lang="zh-CN" altLang="en-US" sz="6600" b="1" spc="-100" smtClean="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牢</a:t>
            </a:r>
            <a:r>
              <a:rPr lang="zh-CN" altLang="en-US" sz="6600" b="1" spc="-100" dirty="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记自己身份</a:t>
            </a:r>
            <a:endParaRPr lang="zh-CN" altLang="en-US" sz="6600" dirty="0">
              <a:solidFill>
                <a:srgbClr val="C00000"/>
              </a:solidFill>
              <a:latin typeface="思源黑体 CN Heavy" panose="020B0A00000000000000" pitchFamily="34" charset="-122"/>
              <a:ea typeface="思源黑体 CN Heavy" panose="020B0A00000000000000" pitchFamily="34" charset="-122"/>
              <a:sym typeface="思源宋体 CN" panose="02020400000000000000" pitchFamily="18" charset="-122"/>
            </a:endParaRPr>
          </a:p>
        </p:txBody>
      </p:sp>
      <p:sp>
        <p:nvSpPr>
          <p:cNvPr id="24" name="文本框 23"/>
          <p:cNvSpPr txBox="1"/>
          <p:nvPr/>
        </p:nvSpPr>
        <p:spPr>
          <a:xfrm>
            <a:off x="2717800" y="1360222"/>
            <a:ext cx="7010400" cy="707886"/>
          </a:xfrm>
          <a:prstGeom prst="rect">
            <a:avLst/>
          </a:prstGeom>
          <a:noFill/>
        </p:spPr>
        <p:txBody>
          <a:bodyPr wrap="square">
            <a:spAutoFit/>
          </a:bodyPr>
          <a:lstStyle/>
          <a:p>
            <a:pPr algn="ctr"/>
            <a:r>
              <a:rPr lang="zh-CN" altLang="en-US" sz="4000" b="1" spc="-100" dirty="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第一章节</a:t>
            </a:r>
            <a:endParaRPr lang="zh-CN" altLang="en-US" sz="4000" dirty="0">
              <a:solidFill>
                <a:schemeClr val="bg1"/>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4" name="图片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362367" y="3259627"/>
            <a:ext cx="4423234" cy="44232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randombar(horizontal)">
                                      <p:cBhvr>
                                        <p:cTn id="14" dur="500"/>
                                        <p:tgtEl>
                                          <p:spTgt spid="24"/>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1861762" y="1441594"/>
            <a:ext cx="8809286" cy="4552247"/>
          </a:xfrm>
          <a:prstGeom prst="rect">
            <a:avLst/>
          </a:prstGeom>
        </p:spPr>
      </p:pic>
      <p:pic>
        <p:nvPicPr>
          <p:cNvPr id="15" name="图片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sp>
        <p:nvSpPr>
          <p:cNvPr id="10" name="文本框 9"/>
          <p:cNvSpPr txBox="1"/>
          <p:nvPr/>
        </p:nvSpPr>
        <p:spPr>
          <a:xfrm>
            <a:off x="3230118" y="2812413"/>
            <a:ext cx="6279642" cy="2169825"/>
          </a:xfrm>
          <a:prstGeom prst="rect">
            <a:avLst/>
          </a:prstGeom>
          <a:noFill/>
        </p:spPr>
        <p:txBody>
          <a:bodyPr wrap="square">
            <a:spAutoFit/>
          </a:bodyPr>
          <a:lstStyle/>
          <a:p>
            <a:pPr algn="l">
              <a:lnSpc>
                <a:spcPct val="150000"/>
              </a:lnSpc>
            </a:pPr>
            <a:r>
              <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sym typeface="思源宋体 CN" panose="02020400000000000000" pitchFamily="18" charset="-122"/>
              </a:rPr>
              <a:t>人当自爱，而后人爱之；人当自重，而后人重之。自重居于“四自”之首，是每个人应具备的基本素养。自重就是指一个人自珍自爱，谨言慎行，尊重自己的人格，珍惜自己的名誉。“山自重，不失之威峻；海自重，不失之雄浑；人自重，不失之尊严。”“重”以立“威”，方能赢得他人的尊重。</a:t>
            </a:r>
            <a:endParaRPr lang="zh-CN" altLang="en-US" sz="1800" dirty="0">
              <a:solidFill>
                <a:schemeClr val="tx1">
                  <a:lumMod val="75000"/>
                  <a:lumOff val="25000"/>
                </a:schemeClr>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nvGrpSpPr>
          <p:cNvPr id="7" name="组合 6"/>
          <p:cNvGrpSpPr/>
          <p:nvPr/>
        </p:nvGrpSpPr>
        <p:grpSpPr>
          <a:xfrm>
            <a:off x="419094" y="475129"/>
            <a:ext cx="4686306" cy="966465"/>
            <a:chOff x="419094" y="475129"/>
            <a:chExt cx="4686306" cy="966465"/>
          </a:xfrm>
        </p:grpSpPr>
        <p:pic>
          <p:nvPicPr>
            <p:cNvPr id="4" name="图片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12" name="文本框 11"/>
            <p:cNvSpPr txBox="1"/>
            <p:nvPr/>
          </p:nvSpPr>
          <p:spPr>
            <a:xfrm>
              <a:off x="862067" y="687841"/>
              <a:ext cx="4243333" cy="480131"/>
            </a:xfrm>
            <a:prstGeom prst="rect">
              <a:avLst/>
            </a:prstGeom>
            <a:noFill/>
          </p:spPr>
          <p:txBody>
            <a:bodyPr wrap="square" rtlCol="0">
              <a:spAutoFit/>
            </a:bodyPr>
            <a:lstStyle/>
            <a:p>
              <a:pPr>
                <a:lnSpc>
                  <a:spcPct val="90000"/>
                </a:lnSpc>
              </a:pPr>
              <a:r>
                <a:rPr lang="zh-CN" altLang="en-US" sz="2800" b="1" spc="-100" smtClean="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怀</a:t>
              </a:r>
              <a:r>
                <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德自重，牢记自己身份</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grpSp>
        <p:nvGrpSpPr>
          <p:cNvPr id="9" name="组合 8"/>
          <p:cNvGrpSpPr/>
          <p:nvPr/>
        </p:nvGrpSpPr>
        <p:grpSpPr>
          <a:xfrm>
            <a:off x="746760" y="1539240"/>
            <a:ext cx="10652760" cy="1524000"/>
            <a:chOff x="746760" y="1539240"/>
            <a:chExt cx="10652760" cy="1524000"/>
          </a:xfrm>
        </p:grpSpPr>
        <p:sp>
          <p:nvSpPr>
            <p:cNvPr id="7" name="文本框 6"/>
            <p:cNvSpPr txBox="1"/>
            <p:nvPr/>
          </p:nvSpPr>
          <p:spPr>
            <a:xfrm>
              <a:off x="975360" y="1711790"/>
              <a:ext cx="10332720" cy="1089529"/>
            </a:xfrm>
            <a:prstGeom prst="rect">
              <a:avLst/>
            </a:prstGeom>
            <a:noFill/>
          </p:spPr>
          <p:txBody>
            <a:bodyPr wrap="square">
              <a:spAutoFit/>
            </a:bodyPr>
            <a:lstStyle/>
            <a:p>
              <a:pPr indent="0">
                <a:lnSpc>
                  <a:spcPct val="120000"/>
                </a:lnSpc>
                <a:buFont typeface="Arial" panose="020B0604020202020204" pitchFamily="34" charset="0"/>
                <a:buNone/>
              </a:pPr>
              <a:r>
                <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Normal" panose="020B0400000000000000" pitchFamily="34" charset="-122"/>
                  <a:sym typeface="思源宋体 CN" panose="02020400000000000000" pitchFamily="18" charset="-122"/>
                </a:rPr>
                <a:t>古往今来，对为官从政者来讲，懂得自重，方能得到老百姓的尊重、爱戴。同样，对新时代各级领导干部而言，时刻自重才能得到人民的尊重、拥护，才有利于把群众工作做好。否则，不仅会丧失个人威严，而且会直接影响党的形象。</a:t>
              </a:r>
              <a:endPar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CN Normal" panose="020B0400000000000000" pitchFamily="34" charset="-122"/>
                <a:sym typeface="思源宋体 CN" panose="02020400000000000000" pitchFamily="18" charset="-122"/>
              </a:endParaRPr>
            </a:p>
          </p:txBody>
        </p:sp>
        <p:sp>
          <p:nvSpPr>
            <p:cNvPr id="8" name="矩形 7"/>
            <p:cNvSpPr/>
            <p:nvPr/>
          </p:nvSpPr>
          <p:spPr>
            <a:xfrm>
              <a:off x="746760" y="1539240"/>
              <a:ext cx="10652760" cy="1524000"/>
            </a:xfrm>
            <a:prstGeom prst="rect">
              <a:avLst/>
            </a:prstGeom>
            <a:noFill/>
            <a:ln w="28575">
              <a:solidFill>
                <a:srgbClr val="D91C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sp>
        <p:nvSpPr>
          <p:cNvPr id="11" name="文本框 10"/>
          <p:cNvSpPr txBox="1"/>
          <p:nvPr/>
        </p:nvSpPr>
        <p:spPr>
          <a:xfrm>
            <a:off x="746760" y="3220569"/>
            <a:ext cx="7757160" cy="2585323"/>
          </a:xfrm>
          <a:prstGeom prst="rect">
            <a:avLst/>
          </a:prstGeom>
          <a:noFill/>
        </p:spPr>
        <p:txBody>
          <a:bodyPr wrap="square">
            <a:spAutoFit/>
          </a:bodyPr>
          <a:lstStyle/>
          <a:p>
            <a:pPr indent="0">
              <a:lnSpc>
                <a:spcPct val="150000"/>
              </a:lnSpc>
              <a:buFont typeface="Wingdings" panose="05000000000000000000" pitchFamily="2" charset="2"/>
              <a:buNone/>
            </a:pPr>
            <a:r>
              <a:rPr lang="zh-CN" altLang="en-US" spc="-100" dirty="0">
                <a:solidFill>
                  <a:schemeClr val="tx1">
                    <a:lumMod val="75000"/>
                    <a:lumOff val="25000"/>
                  </a:schemeClr>
                </a:solidFill>
                <a:uFillTx/>
                <a:latin typeface="思源宋体 CN" panose="02020400000000000000" pitchFamily="18" charset="-122"/>
                <a:ea typeface="思源宋体 CN" panose="02020400000000000000" pitchFamily="18" charset="-122"/>
                <a:sym typeface="思源宋体 CN" panose="02020400000000000000" pitchFamily="18" charset="-122"/>
              </a:rPr>
              <a:t>“怀德自重”是</a:t>
            </a:r>
            <a:r>
              <a:rPr lang="zh-CN" altLang="zh-CN"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rPr>
              <a:t>（编辑文</a:t>
            </a:r>
            <a:r>
              <a:rPr lang="zh-CN" altLang="zh-CN">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rPr>
              <a:t>字</a:t>
            </a:r>
            <a:r>
              <a:rPr lang="zh-CN" altLang="zh-CN" smtClean="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rPr>
              <a:t>）</a:t>
            </a:r>
            <a:r>
              <a:rPr lang="en-US" altLang="zh-CN" spc="-100" smtClean="0">
                <a:solidFill>
                  <a:schemeClr val="tx1">
                    <a:lumMod val="75000"/>
                    <a:lumOff val="25000"/>
                  </a:schemeClr>
                </a:solidFill>
                <a:uFillTx/>
                <a:latin typeface="思源宋体 CN" panose="02020400000000000000" pitchFamily="18" charset="-122"/>
                <a:ea typeface="思源宋体 CN" panose="02020400000000000000" pitchFamily="18" charset="-122"/>
                <a:sym typeface="思源宋体 CN" panose="02020400000000000000" pitchFamily="18" charset="-122"/>
              </a:rPr>
              <a:t>XXX</a:t>
            </a:r>
            <a:r>
              <a:rPr lang="zh-CN" altLang="en-US" spc="-100" smtClean="0">
                <a:solidFill>
                  <a:schemeClr val="tx1">
                    <a:lumMod val="75000"/>
                    <a:lumOff val="25000"/>
                  </a:schemeClr>
                </a:solidFill>
                <a:uFillTx/>
                <a:latin typeface="思源宋体 CN" panose="02020400000000000000" pitchFamily="18" charset="-122"/>
                <a:ea typeface="思源宋体 CN" panose="02020400000000000000" pitchFamily="18" charset="-122"/>
                <a:sym typeface="思源宋体 CN" panose="02020400000000000000" pitchFamily="18" charset="-122"/>
              </a:rPr>
              <a:t>对</a:t>
            </a:r>
            <a:r>
              <a:rPr lang="zh-CN" altLang="en-US" spc="-100" dirty="0">
                <a:solidFill>
                  <a:schemeClr val="tx1">
                    <a:lumMod val="75000"/>
                    <a:lumOff val="25000"/>
                  </a:schemeClr>
                </a:solidFill>
                <a:uFillTx/>
                <a:latin typeface="思源宋体 CN" panose="02020400000000000000" pitchFamily="18" charset="-122"/>
                <a:ea typeface="思源宋体 CN" panose="02020400000000000000" pitchFamily="18" charset="-122"/>
                <a:sym typeface="思源宋体 CN" panose="02020400000000000000" pitchFamily="18" charset="-122"/>
              </a:rPr>
              <a:t>各级领导干部的谆谆教导，他在出席2021年秋季学期中央党校（国家行政学院）中青年干部培训班开班式上发表重要讲话时强调，我们共产党人为的是大公、守的是大义、求的是大我，更要正心明道、怀德自重，始终把党和人民放在心中最高位置，做一个一心为公、一身正气、一尘不染的人。（同上，第534页）新时代各级领导干部要做到修身慎行，怀德自重，敦方正直，清廉自守，永葆共产党员的先进性和纯洁性。</a:t>
            </a:r>
            <a:endParaRPr lang="zh-CN" altLang="en-US" spc="-100" dirty="0">
              <a:solidFill>
                <a:schemeClr val="tx1">
                  <a:lumMod val="75000"/>
                  <a:lumOff val="25000"/>
                </a:schemeClr>
              </a:solidFill>
              <a:uFillTx/>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12" name="图片 1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678428" y="3000725"/>
            <a:ext cx="3180619" cy="3180619"/>
          </a:xfrm>
          <a:prstGeom prst="rect">
            <a:avLst/>
          </a:prstGeom>
        </p:spPr>
      </p:pic>
      <p:grpSp>
        <p:nvGrpSpPr>
          <p:cNvPr id="10" name="组合 9"/>
          <p:cNvGrpSpPr/>
          <p:nvPr/>
        </p:nvGrpSpPr>
        <p:grpSpPr>
          <a:xfrm>
            <a:off x="419094" y="475129"/>
            <a:ext cx="4686306" cy="966465"/>
            <a:chOff x="419094" y="475129"/>
            <a:chExt cx="4686306" cy="966465"/>
          </a:xfrm>
        </p:grpSpPr>
        <p:pic>
          <p:nvPicPr>
            <p:cNvPr id="13" name="图片 1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14" name="文本框 13"/>
            <p:cNvSpPr txBox="1"/>
            <p:nvPr/>
          </p:nvSpPr>
          <p:spPr>
            <a:xfrm>
              <a:off x="862067" y="687841"/>
              <a:ext cx="4243333" cy="480131"/>
            </a:xfrm>
            <a:prstGeom prst="rect">
              <a:avLst/>
            </a:prstGeom>
            <a:noFill/>
          </p:spPr>
          <p:txBody>
            <a:bodyPr wrap="square" rtlCol="0">
              <a:spAutoFit/>
            </a:bodyPr>
            <a:lstStyle/>
            <a:p>
              <a:pPr>
                <a:lnSpc>
                  <a:spcPct val="90000"/>
                </a:lnSpc>
              </a:pPr>
              <a:r>
                <a:rPr lang="zh-CN" altLang="en-US" sz="2800" b="1" spc="-100" smtClean="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怀</a:t>
              </a:r>
              <a:r>
                <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德自重，牢记自己身份</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grpSp>
        <p:nvGrpSpPr>
          <p:cNvPr id="4" name="组合 3"/>
          <p:cNvGrpSpPr/>
          <p:nvPr/>
        </p:nvGrpSpPr>
        <p:grpSpPr>
          <a:xfrm>
            <a:off x="737431" y="672444"/>
            <a:ext cx="10679038" cy="5036284"/>
            <a:chOff x="621956" y="1793114"/>
            <a:chExt cx="7972222" cy="4332813"/>
          </a:xfrm>
        </p:grpSpPr>
        <p:grpSp>
          <p:nvGrpSpPr>
            <p:cNvPr id="7" name="组合 6"/>
            <p:cNvGrpSpPr/>
            <p:nvPr/>
          </p:nvGrpSpPr>
          <p:grpSpPr>
            <a:xfrm>
              <a:off x="621956" y="1793114"/>
              <a:ext cx="3517682" cy="2705909"/>
              <a:chOff x="769775" y="1917270"/>
              <a:chExt cx="3517682" cy="2705909"/>
            </a:xfrm>
          </p:grpSpPr>
          <p:pic>
            <p:nvPicPr>
              <p:cNvPr id="9" name="图片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9775" y="1917270"/>
                <a:ext cx="3517682" cy="2705909"/>
              </a:xfrm>
              <a:prstGeom prst="rect">
                <a:avLst/>
              </a:prstGeom>
            </p:spPr>
          </p:pic>
          <p:sp>
            <p:nvSpPr>
              <p:cNvPr id="10" name="PA-1022195"/>
              <p:cNvSpPr txBox="1">
                <a:spLocks noChangeArrowheads="1"/>
              </p:cNvSpPr>
              <p:nvPr>
                <p:custDataLst>
                  <p:tags r:id="rId3"/>
                </p:custDataLst>
              </p:nvPr>
            </p:nvSpPr>
            <p:spPr bwMode="auto">
              <a:xfrm>
                <a:off x="1319894" y="3009282"/>
                <a:ext cx="2305050" cy="42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73" tIns="60936" rIns="121873" bIns="60936">
                <a:spAutoFit/>
              </a:bodyPr>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4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rPr>
                  <a:t>倍加珍惜党员身份。</a:t>
                </a:r>
                <a:endParaRPr lang="zh-CN" altLang="en-US" sz="24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sp>
          <p:nvSpPr>
            <p:cNvPr id="8" name="文本框 7"/>
            <p:cNvSpPr txBox="1"/>
            <p:nvPr/>
          </p:nvSpPr>
          <p:spPr>
            <a:xfrm>
              <a:off x="673100" y="3544262"/>
              <a:ext cx="7921078" cy="2581665"/>
            </a:xfrm>
            <a:prstGeom prst="rect">
              <a:avLst/>
            </a:prstGeom>
            <a:noFill/>
          </p:spPr>
          <p:txBody>
            <a:bodyPr wrap="square">
              <a:spAutoFit/>
            </a:bodyPr>
            <a:lstStyle/>
            <a:p>
              <a:pPr indent="0">
                <a:lnSpc>
                  <a:spcPct val="150000"/>
                </a:lnSpc>
                <a:spcBef>
                  <a:spcPts val="0"/>
                </a:spcBef>
                <a:spcAft>
                  <a:spcPts val="0"/>
                </a:spcAft>
                <a:buFont typeface="Wingdings" panose="05000000000000000000" charset="0"/>
                <a:buNone/>
              </a:pPr>
              <a:r>
                <a:rPr lang="zh-CN" altLang="en-US" dirty="0">
                  <a:solidFill>
                    <a:schemeClr val="tx1"/>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rPr>
                <a:t>不论在工作中还是日常生活中，党员干部必须牢记自己的第一身份是共产党员，不断强化对党员身份的认识，时刻不忘自己应尽的义务和责任，时刻以一名党员应有的标准严格要求自己。优秀地委书记杨善洲直到生命的最后时刻，依然念念不忘自己的党员身份，他说，“实在干不动了，只好把林场交还给国家，但这不是说我就退休了，有我力所能及的事，我还是要接着帮老百姓办，共产党员的身份永不退休”。每一位党员都要认真学习《中国共产党章程》，凡是党章规定做的必须坚决做到，凡是党章规定不能做的必须坚决不做，切实履行好党员义务，在日常生活中、工作中使自己的言行与共产党员的身份相符合。</a:t>
              </a:r>
              <a:endParaRPr lang="zh-CN" altLang="en-US" dirty="0">
                <a:solidFill>
                  <a:schemeClr val="tx1"/>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endParaRPr>
            </a:p>
          </p:txBody>
        </p:sp>
      </p:grpSp>
      <p:grpSp>
        <p:nvGrpSpPr>
          <p:cNvPr id="11" name="组合 10"/>
          <p:cNvGrpSpPr/>
          <p:nvPr/>
        </p:nvGrpSpPr>
        <p:grpSpPr>
          <a:xfrm>
            <a:off x="419094" y="475129"/>
            <a:ext cx="4686306" cy="966465"/>
            <a:chOff x="419094" y="475129"/>
            <a:chExt cx="4686306" cy="966465"/>
          </a:xfrm>
        </p:grpSpPr>
        <p:pic>
          <p:nvPicPr>
            <p:cNvPr id="12" name="图片 1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13" name="文本框 12"/>
            <p:cNvSpPr txBox="1"/>
            <p:nvPr/>
          </p:nvSpPr>
          <p:spPr>
            <a:xfrm>
              <a:off x="862067" y="687841"/>
              <a:ext cx="4243333" cy="480131"/>
            </a:xfrm>
            <a:prstGeom prst="rect">
              <a:avLst/>
            </a:prstGeom>
            <a:noFill/>
          </p:spPr>
          <p:txBody>
            <a:bodyPr wrap="square" rtlCol="0">
              <a:spAutoFit/>
            </a:bodyPr>
            <a:lstStyle/>
            <a:p>
              <a:pPr>
                <a:lnSpc>
                  <a:spcPct val="90000"/>
                </a:lnSpc>
              </a:pPr>
              <a:r>
                <a:rPr lang="zh-CN" altLang="en-US" sz="2800" b="1" spc="-100" smtClean="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怀</a:t>
              </a:r>
              <a:r>
                <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德自重，牢记自己身份</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grpSp>
        <p:nvGrpSpPr>
          <p:cNvPr id="9" name="组合 8"/>
          <p:cNvGrpSpPr/>
          <p:nvPr/>
        </p:nvGrpSpPr>
        <p:grpSpPr>
          <a:xfrm>
            <a:off x="1072395" y="1806781"/>
            <a:ext cx="4292085" cy="525975"/>
            <a:chOff x="1072395" y="1965959"/>
            <a:chExt cx="4292085" cy="525975"/>
          </a:xfrm>
        </p:grpSpPr>
        <p:sp>
          <p:nvSpPr>
            <p:cNvPr id="4" name="Freeform 6"/>
            <p:cNvSpPr/>
            <p:nvPr/>
          </p:nvSpPr>
          <p:spPr bwMode="auto">
            <a:xfrm>
              <a:off x="1072395" y="1965959"/>
              <a:ext cx="4292085" cy="525975"/>
            </a:xfrm>
            <a:custGeom>
              <a:avLst/>
              <a:gdLst>
                <a:gd name="T0" fmla="*/ 0 w 2965"/>
                <a:gd name="T1" fmla="*/ 0 h 581"/>
                <a:gd name="T2" fmla="*/ 2640 w 2965"/>
                <a:gd name="T3" fmla="*/ 0 h 581"/>
                <a:gd name="T4" fmla="*/ 2965 w 2965"/>
                <a:gd name="T5" fmla="*/ 291 h 581"/>
                <a:gd name="T6" fmla="*/ 2640 w 2965"/>
                <a:gd name="T7" fmla="*/ 581 h 581"/>
                <a:gd name="T8" fmla="*/ 0 w 2965"/>
                <a:gd name="T9" fmla="*/ 581 h 581"/>
                <a:gd name="T10" fmla="*/ 0 w 2965"/>
                <a:gd name="T11" fmla="*/ 0 h 581"/>
              </a:gdLst>
              <a:ahLst/>
              <a:cxnLst>
                <a:cxn ang="0">
                  <a:pos x="T0" y="T1"/>
                </a:cxn>
                <a:cxn ang="0">
                  <a:pos x="T2" y="T3"/>
                </a:cxn>
                <a:cxn ang="0">
                  <a:pos x="T4" y="T5"/>
                </a:cxn>
                <a:cxn ang="0">
                  <a:pos x="T6" y="T7"/>
                </a:cxn>
                <a:cxn ang="0">
                  <a:pos x="T8" y="T9"/>
                </a:cxn>
                <a:cxn ang="0">
                  <a:pos x="T10" y="T11"/>
                </a:cxn>
              </a:cxnLst>
              <a:rect l="0" t="0" r="r" b="b"/>
              <a:pathLst>
                <a:path w="2965" h="581">
                  <a:moveTo>
                    <a:pt x="0" y="0"/>
                  </a:moveTo>
                  <a:lnTo>
                    <a:pt x="2640" y="0"/>
                  </a:lnTo>
                  <a:lnTo>
                    <a:pt x="2965" y="291"/>
                  </a:lnTo>
                  <a:lnTo>
                    <a:pt x="2640" y="581"/>
                  </a:lnTo>
                  <a:lnTo>
                    <a:pt x="0" y="581"/>
                  </a:lnTo>
                  <a:lnTo>
                    <a:pt x="0" y="0"/>
                  </a:lnTo>
                  <a:close/>
                </a:path>
              </a:pathLst>
            </a:custGeom>
            <a:solidFill>
              <a:srgbClr val="D91C10"/>
            </a:solidFill>
            <a:ln w="38100" cap="flat" cmpd="sng" algn="ctr">
              <a:solidFill>
                <a:schemeClr val="bg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lstStyle/>
            <a:p>
              <a:pPr eaLnBrk="1" hangingPunct="1">
                <a:buFont typeface="Arial" panose="020B0604020202020204" pitchFamily="34" charset="0"/>
                <a:buNone/>
              </a:pPr>
              <a:endParaRPr lang="zh-CN" altLang="en-US" dirty="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endParaRPr>
            </a:p>
          </p:txBody>
        </p:sp>
        <p:sp>
          <p:nvSpPr>
            <p:cNvPr id="8" name="文本框 7"/>
            <p:cNvSpPr txBox="1"/>
            <p:nvPr/>
          </p:nvSpPr>
          <p:spPr>
            <a:xfrm>
              <a:off x="1310640" y="1998113"/>
              <a:ext cx="3413760" cy="461665"/>
            </a:xfrm>
            <a:prstGeom prst="rect">
              <a:avLst/>
            </a:prstGeom>
            <a:noFill/>
          </p:spPr>
          <p:txBody>
            <a:bodyPr wrap="square">
              <a:spAutoFit/>
            </a:bodyPr>
            <a:lstStyle/>
            <a:p>
              <a:pPr marL="342900" indent="-342900">
                <a:buFont typeface="Wingdings" panose="05000000000000000000" pitchFamily="2" charset="2"/>
                <a:buChar char="n"/>
              </a:pPr>
              <a:r>
                <a:rPr lang="zh-CN" altLang="en-US" sz="24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rPr>
                <a:t>倍加珍惜领导岗位。</a:t>
              </a:r>
              <a:endParaRPr lang="zh-CN" altLang="en-US" sz="24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sp>
        <p:nvSpPr>
          <p:cNvPr id="10" name="文本框 9"/>
          <p:cNvSpPr txBox="1"/>
          <p:nvPr/>
        </p:nvSpPr>
        <p:spPr>
          <a:xfrm>
            <a:off x="1072395" y="2603608"/>
            <a:ext cx="10100430" cy="3000821"/>
          </a:xfrm>
          <a:prstGeom prst="rect">
            <a:avLst/>
          </a:prstGeom>
          <a:noFill/>
        </p:spPr>
        <p:txBody>
          <a:bodyPr wrap="square">
            <a:spAutoFit/>
          </a:bodyPr>
          <a:lstStyle/>
          <a:p>
            <a:pPr indent="0">
              <a:lnSpc>
                <a:spcPct val="150000"/>
              </a:lnSpc>
              <a:spcBef>
                <a:spcPts val="0"/>
              </a:spcBef>
              <a:spcAft>
                <a:spcPts val="0"/>
              </a:spcAft>
              <a:buFont typeface="Wingdings" panose="05000000000000000000" charset="0"/>
              <a:buNone/>
            </a:pPr>
            <a:r>
              <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rPr>
              <a:t>一名干部从起步、成长到成熟，凝结了组织的精心培养和人民的殷切期望。各级领导干部要把岗位看作为党的事业奉献的机会，当作为人民服务的机会，倍加珍惜自己的工作岗位，不辜负组织的栽培和信任。当前个别领导干部不自重，其行为与自己的身份明显不相符，有的在下属和群众面前盛气凌人；有的言行粗暴；有的在大是大非问题上态度暧昧；还有的私下里妄议中央……如果这些干部内心能深知自重，以上问题可能会避免。任何一名领导干部，不论职务多高，不论在什么部门工作，都要时刻注意检点自己的言行，时刻铭记并忠实践行“信念坚定、为民服务、勤政务实、敢于担当、清正廉洁”的好干部标准，真正做到“为官一任，造福一方”。</a:t>
            </a:r>
            <a:endPar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endParaRPr>
          </a:p>
        </p:txBody>
      </p:sp>
      <p:grpSp>
        <p:nvGrpSpPr>
          <p:cNvPr id="7" name="组合 6"/>
          <p:cNvGrpSpPr/>
          <p:nvPr/>
        </p:nvGrpSpPr>
        <p:grpSpPr>
          <a:xfrm>
            <a:off x="419094" y="475129"/>
            <a:ext cx="4686306" cy="966465"/>
            <a:chOff x="419094" y="475129"/>
            <a:chExt cx="4686306" cy="966465"/>
          </a:xfrm>
        </p:grpSpPr>
        <p:pic>
          <p:nvPicPr>
            <p:cNvPr id="11" name="图片 10"/>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12" name="文本框 11"/>
            <p:cNvSpPr txBox="1"/>
            <p:nvPr/>
          </p:nvSpPr>
          <p:spPr>
            <a:xfrm>
              <a:off x="862067" y="687841"/>
              <a:ext cx="4243333" cy="480131"/>
            </a:xfrm>
            <a:prstGeom prst="rect">
              <a:avLst/>
            </a:prstGeom>
            <a:noFill/>
          </p:spPr>
          <p:txBody>
            <a:bodyPr wrap="square" rtlCol="0">
              <a:spAutoFit/>
            </a:bodyPr>
            <a:lstStyle/>
            <a:p>
              <a:pPr>
                <a:lnSpc>
                  <a:spcPct val="90000"/>
                </a:lnSpc>
              </a:pPr>
              <a:r>
                <a:rPr lang="zh-CN" altLang="en-US" sz="2800" b="1" spc="-100" smtClean="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怀</a:t>
              </a:r>
              <a:r>
                <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德自重，牢记自己身份</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12192000" cy="6858000"/>
            <a:chOff x="0" y="0"/>
            <a:chExt cx="12192000" cy="685800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5805714"/>
            </a:xfrm>
            <a:prstGeom prst="rect">
              <a:avLst/>
            </a:prstGeom>
          </p:spPr>
        </p:pic>
        <p:pic>
          <p:nvPicPr>
            <p:cNvPr id="46" name="图片 45"/>
            <p:cNvPicPr>
              <a:picLocks noChangeAspect="1"/>
            </p:cNvPicPr>
            <p:nvPr/>
          </p:nvPicPr>
          <p:blipFill rotWithShape="1">
            <a:blip r:embed="rId1" cstate="print">
              <a:extLst>
                <a:ext uri="{28A0092B-C50C-407E-A947-70E740481C1C}">
                  <a14:useLocalDpi xmlns:a14="http://schemas.microsoft.com/office/drawing/2010/main" val="0"/>
                </a:ext>
              </a:extLst>
            </a:blip>
            <a:srcRect t="44375"/>
            <a:stretch>
              <a:fillRect/>
            </a:stretch>
          </p:blipFill>
          <p:spPr>
            <a:xfrm>
              <a:off x="0" y="2576286"/>
              <a:ext cx="12192000" cy="4281714"/>
            </a:xfrm>
            <a:prstGeom prst="rect">
              <a:avLst/>
            </a:prstGeom>
          </p:spPr>
        </p:pic>
      </p:grpSp>
      <p:pic>
        <p:nvPicPr>
          <p:cNvPr id="43" name="图片 42"/>
          <p:cNvPicPr>
            <a:picLocks noChangeAspect="1"/>
          </p:cNvPicPr>
          <p:nvPr/>
        </p:nvPicPr>
        <p:blipFill rotWithShape="1">
          <a:blip r:embed="rId2" cstate="print">
            <a:extLst>
              <a:ext uri="{28A0092B-C50C-407E-A947-70E740481C1C}">
                <a14:useLocalDpi xmlns:a14="http://schemas.microsoft.com/office/drawing/2010/main" val="0"/>
              </a:ext>
            </a:extLst>
          </a:blip>
          <a:srcRect t="66125"/>
          <a:stretch>
            <a:fillRect/>
          </a:stretch>
        </p:blipFill>
        <p:spPr>
          <a:xfrm flipH="1">
            <a:off x="0" y="4891314"/>
            <a:ext cx="12192000" cy="1966686"/>
          </a:xfrm>
          <a:prstGeom prst="rect">
            <a:avLst/>
          </a:prstGeom>
        </p:spPr>
      </p:pic>
      <p:pic>
        <p:nvPicPr>
          <p:cNvPr id="52" name="图片 5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99765" y="4296228"/>
            <a:ext cx="2108206" cy="2108206"/>
          </a:xfrm>
          <a:prstGeom prst="rect">
            <a:avLst/>
          </a:prstGeom>
        </p:spPr>
      </p:pic>
      <p:pic>
        <p:nvPicPr>
          <p:cNvPr id="53" name="图片 5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7937" y="4787897"/>
            <a:ext cx="1317177" cy="1317177"/>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8097" y="-283402"/>
            <a:ext cx="5349805" cy="4114440"/>
          </a:xfrm>
          <a:prstGeom prst="rect">
            <a:avLst/>
          </a:prstGeom>
        </p:spPr>
      </p:pic>
      <p:sp>
        <p:nvSpPr>
          <p:cNvPr id="21" name="文本框 20"/>
          <p:cNvSpPr txBox="1"/>
          <p:nvPr/>
        </p:nvSpPr>
        <p:spPr>
          <a:xfrm>
            <a:off x="2717799" y="2227296"/>
            <a:ext cx="7010400" cy="2123658"/>
          </a:xfrm>
          <a:prstGeom prst="rect">
            <a:avLst/>
          </a:prstGeom>
          <a:noFill/>
        </p:spPr>
        <p:txBody>
          <a:bodyPr wrap="square">
            <a:spAutoFit/>
          </a:bodyPr>
          <a:lstStyle/>
          <a:p>
            <a:pPr algn="ctr"/>
            <a:r>
              <a:rPr lang="zh-CN" altLang="en-US" sz="6600" b="1" spc="-100" smtClean="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勤</a:t>
            </a:r>
            <a:r>
              <a:rPr lang="zh-CN" altLang="en-US" sz="6600" b="1" spc="-10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于</a:t>
            </a:r>
            <a:r>
              <a:rPr lang="zh-CN" altLang="en-US" sz="6600" b="1" spc="-10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自</a:t>
            </a:r>
            <a:r>
              <a:rPr lang="zh-CN" altLang="en-US" sz="6600" b="1" spc="-100" smtClean="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省</a:t>
            </a:r>
            <a:endParaRPr lang="en-US" altLang="zh-CN" sz="6600" b="1" spc="-100" smtClean="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a:p>
            <a:pPr algn="ctr"/>
            <a:r>
              <a:rPr lang="zh-CN" altLang="en-US" sz="6600" b="1" spc="-100" smtClean="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勇</a:t>
            </a:r>
            <a:r>
              <a:rPr lang="zh-CN" altLang="en-US" sz="6600" b="1" spc="-10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于及时</a:t>
            </a:r>
            <a:r>
              <a:rPr lang="zh-CN" altLang="en-US" sz="6600" b="1" spc="-10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改</a:t>
            </a:r>
            <a:r>
              <a:rPr lang="zh-CN" altLang="en-US" sz="6600" b="1" spc="-100" smtClean="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过</a:t>
            </a:r>
            <a:endParaRPr lang="zh-CN" altLang="en-US" sz="6600" b="1" spc="-100">
              <a:solidFill>
                <a:srgbClr val="C0000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sp>
        <p:nvSpPr>
          <p:cNvPr id="24" name="文本框 23"/>
          <p:cNvSpPr txBox="1"/>
          <p:nvPr/>
        </p:nvSpPr>
        <p:spPr>
          <a:xfrm>
            <a:off x="2717800" y="1360222"/>
            <a:ext cx="7010400" cy="707886"/>
          </a:xfrm>
          <a:prstGeom prst="rect">
            <a:avLst/>
          </a:prstGeom>
          <a:noFill/>
        </p:spPr>
        <p:txBody>
          <a:bodyPr wrap="square">
            <a:spAutoFit/>
          </a:bodyPr>
          <a:lstStyle/>
          <a:p>
            <a:pPr algn="ctr"/>
            <a:r>
              <a:rPr lang="zh-CN" altLang="en-US" sz="4000" b="1" spc="-100" smtClean="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第二章</a:t>
            </a:r>
            <a:r>
              <a:rPr lang="zh-CN" altLang="en-US" sz="4000" b="1" spc="-100" dirty="0">
                <a:solidFill>
                  <a:schemeClr val="bg1"/>
                </a:solidFill>
                <a:latin typeface="思源宋体 CN" panose="02020400000000000000" pitchFamily="18" charset="-122"/>
                <a:ea typeface="思源宋体 CN" panose="02020400000000000000" pitchFamily="18" charset="-122"/>
                <a:cs typeface="+mn-ea"/>
                <a:sym typeface="思源宋体 CN" panose="02020400000000000000" pitchFamily="18" charset="-122"/>
              </a:rPr>
              <a:t>节</a:t>
            </a:r>
            <a:endParaRPr lang="zh-CN" altLang="en-US" sz="4000" dirty="0">
              <a:solidFill>
                <a:schemeClr val="bg1"/>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4" name="图片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362367" y="3259627"/>
            <a:ext cx="4423234" cy="44232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randombar(horizontal)">
                                      <p:cBhvr>
                                        <p:cTn id="14" dur="500"/>
                                        <p:tgtEl>
                                          <p:spTgt spid="24"/>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0" y="5867400"/>
            <a:ext cx="12192000" cy="990600"/>
          </a:xfrm>
          <a:prstGeom prst="rect">
            <a:avLst/>
          </a:prstGeom>
        </p:spPr>
      </p:pic>
      <p:sp>
        <p:nvSpPr>
          <p:cNvPr id="4" name="PA-1022310"/>
          <p:cNvSpPr/>
          <p:nvPr>
            <p:custDataLst>
              <p:tags r:id="rId2"/>
            </p:custDataLst>
          </p:nvPr>
        </p:nvSpPr>
        <p:spPr>
          <a:xfrm>
            <a:off x="797850" y="1780043"/>
            <a:ext cx="10251150" cy="510023"/>
          </a:xfrm>
          <a:prstGeom prst="roundRect">
            <a:avLst/>
          </a:prstGeom>
          <a:solidFill>
            <a:srgbClr val="D91C10"/>
          </a:solidFill>
          <a:ln w="12700" cap="flat" cmpd="sng" algn="ctr">
            <a:solidFill>
              <a:srgbClr val="C00000"/>
            </a:solidFill>
            <a:prstDash val="solid"/>
            <a:miter lim="800000"/>
          </a:ln>
          <a:effectLst/>
        </p:spPr>
        <p:txBody>
          <a:bodyPr rtlCol="0" anchor="ctr"/>
          <a:lstStyle/>
          <a:p>
            <a:pPr algn="ctr"/>
            <a:r>
              <a:rPr lang="zh-CN" altLang="en-US" sz="24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思源宋体 CN Heavy" panose="02020900000000000000" pitchFamily="18" charset="-122"/>
                <a:sym typeface="思源宋体 CN" panose="02020400000000000000" pitchFamily="18" charset="-122"/>
              </a:rPr>
              <a:t>“人贵有自知之明”，做到自知之明的关键一点是勤于自省。</a:t>
            </a:r>
            <a:endParaRPr lang="zh-CN" altLang="en-US" sz="2400" b="1" dirty="0">
              <a:solidFill>
                <a:schemeClr val="bg1"/>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cs typeface="思源宋体 CN Heavy" panose="02020900000000000000" pitchFamily="18" charset="-122"/>
              <a:sym typeface="思源宋体 CN" panose="02020400000000000000" pitchFamily="18" charset="-122"/>
            </a:endParaRPr>
          </a:p>
        </p:txBody>
      </p:sp>
      <p:sp>
        <p:nvSpPr>
          <p:cNvPr id="7" name="PA-1022311"/>
          <p:cNvSpPr/>
          <p:nvPr>
            <p:custDataLst>
              <p:tags r:id="rId3"/>
            </p:custDataLst>
          </p:nvPr>
        </p:nvSpPr>
        <p:spPr>
          <a:xfrm>
            <a:off x="876078" y="2619872"/>
            <a:ext cx="6658578" cy="2917722"/>
          </a:xfrm>
          <a:prstGeom prst="rect">
            <a:avLst/>
          </a:prstGeom>
          <a:ln>
            <a:noFill/>
          </a:ln>
        </p:spPr>
        <p:txBody>
          <a:bodyPr wrap="square">
            <a:spAutoFit/>
          </a:bodyPr>
          <a:lstStyle/>
          <a:p>
            <a:pPr algn="just">
              <a:lnSpc>
                <a:spcPct val="170000"/>
              </a:lnSpc>
            </a:pPr>
            <a:r>
              <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rPr>
              <a:t>自省是人追求自我完善和提升的必经之路，一个人常自省才能长清醒。陶行知先生提出的“每天四问”，诠释的便是一种高超的“自省”功夫。自省是中国传统文化中提倡的一种基本的、极为重要的道德修养方法。“见贤思齐焉，见不贤而内自省也”“吾日三省吾身：为人谋而不忠乎？与朋友交而不信乎？传不习乎？”等名言警句，至今被许多人当成座右铭。</a:t>
            </a:r>
            <a:endParaRPr lang="zh-CN" altLang="en-US" dirty="0">
              <a:solidFill>
                <a:schemeClr val="tx1">
                  <a:lumMod val="75000"/>
                  <a:lumOff val="25000"/>
                </a:schemeClr>
              </a:solidFill>
              <a:latin typeface="思源宋体 CN" panose="02020400000000000000" pitchFamily="18" charset="-122"/>
              <a:ea typeface="思源宋体 CN" panose="02020400000000000000" pitchFamily="18" charset="-122"/>
              <a:cs typeface="思源黑体" panose="020B0500000000000000" pitchFamily="34" charset="-122"/>
              <a:sym typeface="思源宋体 CN" panose="02020400000000000000" pitchFamily="18" charset="-122"/>
            </a:endParaRPr>
          </a:p>
        </p:txBody>
      </p:sp>
      <p:pic>
        <p:nvPicPr>
          <p:cNvPr id="9" name="图片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54112" y="2290066"/>
            <a:ext cx="3732495" cy="3732495"/>
          </a:xfrm>
          <a:prstGeom prst="rect">
            <a:avLst/>
          </a:prstGeom>
        </p:spPr>
      </p:pic>
      <p:grpSp>
        <p:nvGrpSpPr>
          <p:cNvPr id="6" name="组合 5"/>
          <p:cNvGrpSpPr/>
          <p:nvPr/>
        </p:nvGrpSpPr>
        <p:grpSpPr>
          <a:xfrm>
            <a:off x="419094" y="475129"/>
            <a:ext cx="4686306" cy="966465"/>
            <a:chOff x="419094" y="475129"/>
            <a:chExt cx="4686306" cy="966465"/>
          </a:xfrm>
        </p:grpSpPr>
        <p:pic>
          <p:nvPicPr>
            <p:cNvPr id="8" name="图片 7"/>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t="33958" b="45419"/>
            <a:stretch>
              <a:fillRect/>
            </a:stretch>
          </p:blipFill>
          <p:spPr>
            <a:xfrm>
              <a:off x="419094" y="475129"/>
              <a:ext cx="4686306" cy="966465"/>
            </a:xfrm>
            <a:prstGeom prst="rect">
              <a:avLst/>
            </a:prstGeom>
          </p:spPr>
        </p:pic>
        <p:sp>
          <p:nvSpPr>
            <p:cNvPr id="10" name="文本框 9"/>
            <p:cNvSpPr txBox="1"/>
            <p:nvPr/>
          </p:nvSpPr>
          <p:spPr>
            <a:xfrm>
              <a:off x="862067" y="687841"/>
              <a:ext cx="4243333" cy="480131"/>
            </a:xfrm>
            <a:prstGeom prst="rect">
              <a:avLst/>
            </a:prstGeom>
            <a:noFill/>
          </p:spPr>
          <p:txBody>
            <a:bodyPr wrap="square" rtlCol="0">
              <a:spAutoFit/>
            </a:bodyPr>
            <a:lstStyle/>
            <a:p>
              <a:pPr>
                <a:lnSpc>
                  <a:spcPct val="90000"/>
                </a:lnSpc>
              </a:pPr>
              <a:r>
                <a:rPr lang="zh-CN" altLang="en-US" sz="2800" b="1" spc="-10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rPr>
                <a:t>勤于自省，勇于及时改过</a:t>
              </a:r>
              <a:endParaRPr lang="zh-CN" altLang="en-US" sz="2800" b="1" spc="-100" dirty="0">
                <a:solidFill>
                  <a:srgbClr val="FDF2E0"/>
                </a:solidFill>
                <a:latin typeface="思源黑体 CN Heavy" panose="020B0A00000000000000" pitchFamily="34" charset="-122"/>
                <a:ea typeface="思源黑体 CN Heavy" panose="020B0A00000000000000" pitchFamily="34" charset="-122"/>
                <a:cs typeface="+mn-ea"/>
                <a:sym typeface="思源宋体 CN" panose="02020400000000000000"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1" presetClass="entr" presetSubtype="0" fill="hold" grpId="0" nodeType="afterEffect">
                                  <p:stCondLst>
                                    <p:cond delay="0"/>
                                  </p:stCondLst>
                                  <p:iterate type="lt">
                                    <p:tmPct val="823"/>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 calcmode="lin" valueType="num">
                                      <p:cBhvr>
                                        <p:cTn id="13" dur="750" fill="hold"/>
                                        <p:tgtEl>
                                          <p:spTgt spid="7"/>
                                        </p:tgtEl>
                                        <p:attrNameLst>
                                          <p:attrName>style.rotation</p:attrName>
                                        </p:attrNameLst>
                                      </p:cBhvr>
                                      <p:tavLst>
                                        <p:tav tm="0">
                                          <p:val>
                                            <p:fltVal val="90"/>
                                          </p:val>
                                        </p:tav>
                                        <p:tav tm="100000">
                                          <p:val>
                                            <p:fltVal val="0"/>
                                          </p:val>
                                        </p:tav>
                                      </p:tavLst>
                                    </p:anim>
                                    <p:animEffect transition="in" filter="fade">
                                      <p:cBhvr>
                                        <p:cTn id="14" dur="750"/>
                                        <p:tgtEl>
                                          <p:spTgt spid="7"/>
                                        </p:tgtEl>
                                      </p:cBhvr>
                                    </p:animEffect>
                                  </p:childTnLst>
                                </p:cTn>
                              </p:par>
                            </p:childTnLst>
                          </p:cTn>
                        </p:par>
                        <p:par>
                          <p:cTn id="15" fill="hold">
                            <p:stCondLst>
                              <p:cond delay="2225"/>
                            </p:stCondLst>
                            <p:childTnLst>
                              <p:par>
                                <p:cTn id="16" presetID="22"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tags/tag1.xml><?xml version="1.0" encoding="utf-8"?>
<p:tagLst xmlns:p="http://schemas.openxmlformats.org/presentationml/2006/main">
  <p:tag name="TOP" val="184.5015"/>
  <p:tag name="LEFT" val="273.8087"/>
  <p:tag name="WIDTH" val="229.8288"/>
  <p:tag name="HEIGHT" val="45.91095"/>
  <p:tag name="FONTSIZE" val="22"/>
  <p:tag name="MARGINBOTTOM" val="3.6"/>
  <p:tag name="MARGINLEFT" val="7.2"/>
  <p:tag name="MARGINRIGHT" val="7.2"/>
  <p:tag name="MARGINTOP" val="3.6"/>
  <p:tag name="LINERULEAFTER" val="0"/>
</p:tagLst>
</file>

<file path=ppt/tags/tag10.xml><?xml version="1.0" encoding="utf-8"?>
<p:tagLst xmlns:p="http://schemas.openxmlformats.org/presentationml/2006/main">
  <p:tag name="PA" val="v5.2.9"/>
</p:tagLst>
</file>

<file path=ppt/tags/tag11.xml><?xml version="1.0" encoding="utf-8"?>
<p:tagLst xmlns:p="http://schemas.openxmlformats.org/presentationml/2006/main">
  <p:tag name="PA" val="v5.2.9"/>
</p:tagLst>
</file>

<file path=ppt/tags/tag12.xml><?xml version="1.0" encoding="utf-8"?>
<p:tagLst xmlns:p="http://schemas.openxmlformats.org/presentationml/2006/main">
  <p:tag name="TOP" val="184.5015"/>
  <p:tag name="LEFT" val="273.8087"/>
  <p:tag name="WIDTH" val="229.8288"/>
  <p:tag name="HEIGHT" val="45.91095"/>
  <p:tag name="FONTSIZE" val="22"/>
  <p:tag name="MARGINBOTTOM" val="3.6"/>
  <p:tag name="MARGINLEFT" val="7.2"/>
  <p:tag name="MARGINRIGHT" val="7.2"/>
  <p:tag name="MARGINTOP" val="3.6"/>
  <p:tag name="LINERULEAFTER" val="0"/>
</p:tagLst>
</file>

<file path=ppt/tags/tag13.xml><?xml version="1.0" encoding="utf-8"?>
<p:tagLst xmlns:p="http://schemas.openxmlformats.org/presentationml/2006/main">
  <p:tag name="TOP" val="184.5015"/>
  <p:tag name="LEFT" val="273.8087"/>
  <p:tag name="WIDTH" val="229.8288"/>
  <p:tag name="HEIGHT" val="45.91095"/>
  <p:tag name="FONTSIZE" val="22"/>
  <p:tag name="MARGINBOTTOM" val="3.6"/>
  <p:tag name="MARGINLEFT" val="7.2"/>
  <p:tag name="MARGINRIGHT" val="7.2"/>
  <p:tag name="MARGINTOP" val="3.6"/>
  <p:tag name="LINERULEAFTER" val="0"/>
</p:tagLst>
</file>

<file path=ppt/tags/tag14.xml><?xml version="1.0" encoding="utf-8"?>
<p:tagLst xmlns:p="http://schemas.openxmlformats.org/presentationml/2006/main">
  <p:tag name="KSO_WPP_MARK_KEY" val="a2ae33dc-cc10-4b86-8614-590e5d053c3f"/>
  <p:tag name="COMMONDATA" val="eyJoZGlkIjoiYzk0NDVjNTkxNGYwMWQ5MjZhYTA3YmM4OTY5OWQwZmQifQ=="/>
</p:tagLst>
</file>

<file path=ppt/tags/tag2.xml><?xml version="1.0" encoding="utf-8"?>
<p:tagLst xmlns:p="http://schemas.openxmlformats.org/presentationml/2006/main">
  <p:tag name="TOP" val="184.5015"/>
  <p:tag name="LEFT" val="273.8087"/>
  <p:tag name="WIDTH" val="229.8288"/>
  <p:tag name="HEIGHT" val="45.91095"/>
  <p:tag name="FONTSIZE" val="22"/>
  <p:tag name="MARGINBOTTOM" val="3.6"/>
  <p:tag name="MARGINLEFT" val="7.2"/>
  <p:tag name="MARGINRIGHT" val="7.2"/>
  <p:tag name="MARGINTOP" val="3.6"/>
  <p:tag name="LINERULEAFTER" val="0"/>
</p:tagLst>
</file>

<file path=ppt/tags/tag3.xml><?xml version="1.0" encoding="utf-8"?>
<p:tagLst xmlns:p="http://schemas.openxmlformats.org/presentationml/2006/main">
  <p:tag name="MH" val="20170920151100"/>
  <p:tag name="MH_LIBRARY" val="CONTENTS"/>
  <p:tag name="MH_TYPE" val="OTHERS"/>
  <p:tag name="ID" val="545841"/>
</p:tagLst>
</file>

<file path=ppt/tags/tag4.xml><?xml version="1.0" encoding="utf-8"?>
<p:tagLst xmlns:p="http://schemas.openxmlformats.org/presentationml/2006/main">
  <p:tag name="MH" val="20170920151100"/>
  <p:tag name="MH_LIBRARY" val="CONTENTS"/>
  <p:tag name="MH_TYPE" val="OTHERS"/>
  <p:tag name="ID" val="545841"/>
</p:tagLst>
</file>

<file path=ppt/tags/tag5.xml><?xml version="1.0" encoding="utf-8"?>
<p:tagLst xmlns:p="http://schemas.openxmlformats.org/presentationml/2006/main">
  <p:tag name="MH" val="20170920151100"/>
  <p:tag name="MH_LIBRARY" val="CONTENTS"/>
  <p:tag name="MH_TYPE" val="OTHERS"/>
  <p:tag name="ID" val="545841"/>
</p:tagLst>
</file>

<file path=ppt/tags/tag6.xml><?xml version="1.0" encoding="utf-8"?>
<p:tagLst xmlns:p="http://schemas.openxmlformats.org/presentationml/2006/main">
  <p:tag name="MH" val="20170920151100"/>
  <p:tag name="MH_LIBRARY" val="CONTENTS"/>
  <p:tag name="MH_TYPE" val="OTHERS"/>
  <p:tag name="ID" val="545841"/>
</p:tagLst>
</file>

<file path=ppt/tags/tag7.xml><?xml version="1.0" encoding="utf-8"?>
<p:tagLst xmlns:p="http://schemas.openxmlformats.org/presentationml/2006/main">
  <p:tag name="PA" val="v5.2.9"/>
</p:tagLst>
</file>

<file path=ppt/tags/tag8.xml><?xml version="1.0" encoding="utf-8"?>
<p:tagLst xmlns:p="http://schemas.openxmlformats.org/presentationml/2006/main">
  <p:tag name="PA" val="v5.2.9"/>
</p:tagLst>
</file>

<file path=ppt/tags/tag9.xml><?xml version="1.0" encoding="utf-8"?>
<p:tagLst xmlns:p="http://schemas.openxmlformats.org/presentationml/2006/main">
  <p:tag name="PA" val="v5.2.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4757</Words>
  <Application>WPS 演示</Application>
  <PresentationFormat>宽屏</PresentationFormat>
  <Paragraphs>196</Paragraphs>
  <Slides>24</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24</vt:i4>
      </vt:variant>
    </vt:vector>
  </HeadingPairs>
  <TitlesOfParts>
    <vt:vector size="41" baseType="lpstr">
      <vt:lpstr>Arial</vt:lpstr>
      <vt:lpstr>宋体</vt:lpstr>
      <vt:lpstr>Wingdings</vt:lpstr>
      <vt:lpstr>思源宋体 CN</vt:lpstr>
      <vt:lpstr>微软雅黑</vt:lpstr>
      <vt:lpstr>思源黑体 CN Heavy</vt:lpstr>
      <vt:lpstr>阿里巴巴普惠体</vt:lpstr>
      <vt:lpstr>黑体</vt:lpstr>
      <vt:lpstr>思源黑体 CN Normal</vt:lpstr>
      <vt:lpstr>思源黑体</vt:lpstr>
      <vt:lpstr>Wingdings</vt:lpstr>
      <vt:lpstr>思源宋体 CN Heavy</vt:lpstr>
      <vt:lpstr>Arial Unicode MS</vt:lpstr>
      <vt:lpstr>等线</vt:lpstr>
      <vt:lpstr>思源黑体 CN Regular</vt:lpstr>
      <vt:lpstr>思源宋体 CN SemiBold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sun sun</dc:creator>
  <cp:lastModifiedBy>lenovo</cp:lastModifiedBy>
  <cp:revision>15</cp:revision>
  <dcterms:created xsi:type="dcterms:W3CDTF">2022-11-26T18:53:00Z</dcterms:created>
  <dcterms:modified xsi:type="dcterms:W3CDTF">2022-12-13T02:45:55Z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C9A965B76D22428BB5FC16783B54948B</vt:lpwstr>
  </property>
  <property fmtid="{D5CDD505-2E9C-101B-9397-08002B2CF9AE}" pid="3" name="KSOProductBuildVer">
    <vt:lpwstr>2052-11.1.0.12763</vt:lpwstr>
  </property>
</Properties>
</file>